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7" r:id="rId3"/>
    <p:sldId id="259" r:id="rId5"/>
    <p:sldId id="260" r:id="rId6"/>
    <p:sldId id="262" r:id="rId7"/>
    <p:sldId id="265" r:id="rId8"/>
    <p:sldId id="266" r:id="rId9"/>
    <p:sldId id="268" r:id="rId10"/>
    <p:sldId id="269" r:id="rId11"/>
    <p:sldId id="271" r:id="rId12"/>
    <p:sldId id="281" r:id="rId13"/>
    <p:sldId id="273" r:id="rId14"/>
    <p:sldId id="275" r:id="rId15"/>
    <p:sldId id="274" r:id="rId16"/>
    <p:sldId id="276" r:id="rId17"/>
    <p:sldId id="278" r:id="rId18"/>
    <p:sldId id="279" r:id="rId19"/>
    <p:sldId id="280" r:id="rId20"/>
    <p:sldId id="282" r:id="rId21"/>
    <p:sldId id="283" r:id="rId22"/>
    <p:sldId id="285" r:id="rId23"/>
    <p:sldId id="288" r:id="rId24"/>
    <p:sldId id="289" r:id="rId25"/>
    <p:sldId id="287" r:id="rId26"/>
    <p:sldId id="286" r:id="rId27"/>
    <p:sldId id="292" r:id="rId28"/>
    <p:sldId id="291" r:id="rId29"/>
    <p:sldId id="290" r:id="rId30"/>
    <p:sldId id="261" r:id="rId31"/>
  </p:sldIdLst>
  <p:sldSz cx="9144000" cy="5143500" type="screen16x9"/>
  <p:notesSz cx="6858000" cy="9144000"/>
  <p:embeddedFontLst>
    <p:embeddedFont>
      <p:font typeface="Montserrat ExtraBold" panose="00000900000000000000"/>
      <p:bold r:id="rId35"/>
    </p:embeddedFont>
    <p:embeddedFont>
      <p:font typeface="Montserrat ExtraLight" panose="00000300000000000000"/>
      <p:regular r:id="rId36"/>
      <p:bold r:id="rId37"/>
      <p:italic r:id="rId38"/>
      <p:boldItalic r:id="rId39"/>
    </p:embeddedFont>
    <p:embeddedFont>
      <p:font typeface="Montserrat" panose="00000500000000000000"/>
      <p:regular r:id="rId40"/>
      <p:bold r:id="rId41"/>
      <p:italic r:id="rId42"/>
      <p:boldItalic r:id="rId43"/>
    </p:embeddedFont>
    <p:embeddedFont>
      <p:font typeface="Montserrat Light" panose="0000040000000000000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Roboto" panose="0200000000000000000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Calibri" panose="020F0502020204030204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BBB"/>
    <a:srgbClr val="74B093"/>
    <a:srgbClr val="A7CDBB"/>
    <a:srgbClr val="FF6600"/>
    <a:srgbClr val="FE9100"/>
    <a:srgbClr val="BC6B00"/>
    <a:srgbClr val="009999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" y="-2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3" Type="http://schemas.openxmlformats.org/officeDocument/2006/relationships/font" Target="fonts/font29.fntdata"/><Relationship Id="rId62" Type="http://schemas.openxmlformats.org/officeDocument/2006/relationships/font" Target="fonts/font28.fntdata"/><Relationship Id="rId61" Type="http://schemas.openxmlformats.org/officeDocument/2006/relationships/font" Target="fonts/font27.fntdata"/><Relationship Id="rId60" Type="http://schemas.openxmlformats.org/officeDocument/2006/relationships/font" Target="fonts/font26.fntdata"/><Relationship Id="rId6" Type="http://schemas.openxmlformats.org/officeDocument/2006/relationships/slide" Target="slides/slide3.xml"/><Relationship Id="rId59" Type="http://schemas.openxmlformats.org/officeDocument/2006/relationships/font" Target="fonts/font25.fntdata"/><Relationship Id="rId58" Type="http://schemas.openxmlformats.org/officeDocument/2006/relationships/font" Target="fonts/font24.fntdata"/><Relationship Id="rId57" Type="http://schemas.openxmlformats.org/officeDocument/2006/relationships/font" Target="fonts/font23.fntdata"/><Relationship Id="rId56" Type="http://schemas.openxmlformats.org/officeDocument/2006/relationships/font" Target="fonts/font22.fntdata"/><Relationship Id="rId55" Type="http://schemas.openxmlformats.org/officeDocument/2006/relationships/font" Target="fonts/font21.fntdata"/><Relationship Id="rId54" Type="http://schemas.openxmlformats.org/officeDocument/2006/relationships/font" Target="fonts/font20.fntdata"/><Relationship Id="rId53" Type="http://schemas.openxmlformats.org/officeDocument/2006/relationships/font" Target="fonts/font19.fntdata"/><Relationship Id="rId52" Type="http://schemas.openxmlformats.org/officeDocument/2006/relationships/font" Target="fonts/font18.fntdata"/><Relationship Id="rId51" Type="http://schemas.openxmlformats.org/officeDocument/2006/relationships/font" Target="fonts/font17.fntdata"/><Relationship Id="rId50" Type="http://schemas.openxmlformats.org/officeDocument/2006/relationships/font" Target="fonts/font16.fntdata"/><Relationship Id="rId5" Type="http://schemas.openxmlformats.org/officeDocument/2006/relationships/slide" Target="slides/slide2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52a18020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752a18020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752a18020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752a18020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52a18020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752a18020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d23db6d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d23db6d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</a:fld>
            <a:endParaRPr 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.png"/><Relationship Id="rId10" Type="http://schemas.openxmlformats.org/officeDocument/2006/relationships/image" Target="../media/image11.pn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51.png"/><Relationship Id="rId7" Type="http://schemas.openxmlformats.org/officeDocument/2006/relationships/image" Target="../media/image1.svg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6.png"/><Relationship Id="rId13" Type="http://schemas.openxmlformats.org/officeDocument/2006/relationships/image" Target="../media/image4.svg"/><Relationship Id="rId12" Type="http://schemas.openxmlformats.org/officeDocument/2006/relationships/image" Target="../media/image53.png"/><Relationship Id="rId11" Type="http://schemas.openxmlformats.org/officeDocument/2006/relationships/image" Target="../media/image3.svg"/><Relationship Id="rId10" Type="http://schemas.openxmlformats.org/officeDocument/2006/relationships/image" Target="../media/image52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.png"/><Relationship Id="rId10" Type="http://schemas.openxmlformats.org/officeDocument/2006/relationships/image" Target="../media/image62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6.png"/><Relationship Id="rId7" Type="http://schemas.microsoft.com/office/2007/relationships/hdphoto" Target="../media/image65.wdp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jpeg"/><Relationship Id="rId8" Type="http://schemas.openxmlformats.org/officeDocument/2006/relationships/image" Target="../media/image67.jpeg"/><Relationship Id="rId7" Type="http://schemas.openxmlformats.org/officeDocument/2006/relationships/image" Target="../media/image66.jpeg"/><Relationship Id="rId6" Type="http://schemas.openxmlformats.org/officeDocument/2006/relationships/hyperlink" Target="https://www.seatrade-maritime.com/opinions-analysis/you-cannot-manage-what-you-cannot-measure-how-data-helps-ports-and-terminals" TargetMode="External"/><Relationship Id="rId5" Type="http://schemas.openxmlformats.org/officeDocument/2006/relationships/hyperlink" Target="https://www.portofmelbourne.com/wp-content/uploads/2022-PoM-Sustainability-Report_FINAL.pdf" TargetMode="Externa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6" Type="http://schemas.openxmlformats.org/officeDocument/2006/relationships/notesSlide" Target="../notesSlides/notesSlide23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6.png"/><Relationship Id="rId13" Type="http://schemas.openxmlformats.org/officeDocument/2006/relationships/image" Target="../media/image71.png"/><Relationship Id="rId12" Type="http://schemas.openxmlformats.org/officeDocument/2006/relationships/image" Target="../media/image70.jpeg"/><Relationship Id="rId11" Type="http://schemas.openxmlformats.org/officeDocument/2006/relationships/image" Target="../media/image5.svg"/><Relationship Id="rId10" Type="http://schemas.openxmlformats.org/officeDocument/2006/relationships/image" Target="../media/image69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4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5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8.png"/><Relationship Id="rId10" Type="http://schemas.openxmlformats.org/officeDocument/2006/relationships/image" Target="../media/image6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5.png"/><Relationship Id="rId11" Type="http://schemas.openxmlformats.org/officeDocument/2006/relationships/image" Target="../media/image6.png"/><Relationship Id="rId10" Type="http://schemas.openxmlformats.org/officeDocument/2006/relationships/image" Target="../media/image11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1500" y="310250"/>
            <a:ext cx="3625924" cy="16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635408" y="1794366"/>
            <a:ext cx="6009600" cy="1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Montserrat ExtraBold" panose="00000900000000000000"/>
                <a:ea typeface="Montserrat ExtraBold" panose="00000900000000000000"/>
                <a:cs typeface="Montserrat ExtraBold" panose="00000900000000000000"/>
                <a:sym typeface="Montserrat ExtraBold" panose="00000900000000000000"/>
              </a:rPr>
              <a:t>O uso de dados como ferramenta de controle na gestão de risco e emissões em áreas portuárias</a:t>
            </a:r>
            <a:endParaRPr lang="pt-BR" sz="2800" dirty="0">
              <a:solidFill>
                <a:schemeClr val="lt1"/>
              </a:solidFill>
              <a:latin typeface="Montserrat ExtraBold" panose="00000900000000000000"/>
              <a:ea typeface="Montserrat ExtraBold" panose="00000900000000000000"/>
              <a:cs typeface="Montserrat ExtraBold" panose="00000900000000000000"/>
              <a:sym typeface="Montserrat ExtraBold" panose="00000900000000000000"/>
            </a:endParaRPr>
          </a:p>
        </p:txBody>
      </p:sp>
      <p:cxnSp>
        <p:nvCxnSpPr>
          <p:cNvPr id="73" name="Google Shape;73;p14"/>
          <p:cNvCxnSpPr/>
          <p:nvPr/>
        </p:nvCxnSpPr>
        <p:spPr>
          <a:xfrm>
            <a:off x="624200" y="3586925"/>
            <a:ext cx="473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13775" y="2714938"/>
            <a:ext cx="1488446" cy="8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5"/>
          <a:srcRect l="26252" t="26896" r="24979" b="30660"/>
          <a:stretch>
            <a:fillRect/>
          </a:stretch>
        </p:blipFill>
        <p:spPr>
          <a:xfrm>
            <a:off x="7438424" y="2146163"/>
            <a:ext cx="1239175" cy="60684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7511850" y="1794050"/>
            <a:ext cx="10923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ExtraLight" panose="00000300000000000000"/>
                <a:ea typeface="Montserrat ExtraLight" panose="00000300000000000000"/>
                <a:cs typeface="Montserrat ExtraLight" panose="00000300000000000000"/>
                <a:sym typeface="Montserrat ExtraLight" panose="00000300000000000000"/>
              </a:rPr>
              <a:t>REALIZAÇÃO</a:t>
            </a:r>
            <a:endParaRPr sz="1000">
              <a:solidFill>
                <a:schemeClr val="lt1"/>
              </a:solidFill>
              <a:latin typeface="Montserrat ExtraLight" panose="00000300000000000000"/>
              <a:ea typeface="Montserrat ExtraLight" panose="00000300000000000000"/>
              <a:cs typeface="Montserrat ExtraLight" panose="00000300000000000000"/>
              <a:sym typeface="Montserrat ExtraLight" panose="00000300000000000000"/>
            </a:endParaRPr>
          </a:p>
        </p:txBody>
      </p:sp>
      <p:cxnSp>
        <p:nvCxnSpPr>
          <p:cNvPr id="77" name="Google Shape;77;p14"/>
          <p:cNvCxnSpPr/>
          <p:nvPr/>
        </p:nvCxnSpPr>
        <p:spPr>
          <a:xfrm rot="10800000" flipH="1">
            <a:off x="7395450" y="2111725"/>
            <a:ext cx="1345800" cy="13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56;p13"/>
          <p:cNvSpPr txBox="1"/>
          <p:nvPr/>
        </p:nvSpPr>
        <p:spPr>
          <a:xfrm>
            <a:off x="624200" y="2230658"/>
            <a:ext cx="6331500" cy="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lt1"/>
              </a:solidFill>
              <a:latin typeface="Montserrat ExtraBold" panose="00000900000000000000"/>
              <a:ea typeface="Montserrat ExtraBold" panose="00000900000000000000"/>
              <a:cs typeface="Montserrat ExtraBold" panose="00000900000000000000"/>
              <a:sym typeface="Montserrat ExtraBold" panose="00000900000000000000"/>
            </a:endParaRPr>
          </a:p>
        </p:txBody>
      </p:sp>
      <p:sp>
        <p:nvSpPr>
          <p:cNvPr id="3" name="Google Shape;57;p13"/>
          <p:cNvSpPr txBox="1"/>
          <p:nvPr/>
        </p:nvSpPr>
        <p:spPr>
          <a:xfrm>
            <a:off x="852801" y="3703893"/>
            <a:ext cx="6009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Bernardo Vettorazzi</a:t>
            </a:r>
            <a:endParaRPr dirty="0">
              <a:solidFill>
                <a:schemeClr val="lt1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4" name="Google Shape;58;p13"/>
          <p:cNvSpPr txBox="1"/>
          <p:nvPr/>
        </p:nvSpPr>
        <p:spPr>
          <a:xfrm>
            <a:off x="852801" y="3948113"/>
            <a:ext cx="6009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  <a:latin typeface="Montserrat Light" panose="00000400000000000000"/>
                <a:ea typeface="Montserrat Light" panose="00000400000000000000"/>
                <a:cs typeface="Montserrat Light" panose="00000400000000000000"/>
                <a:sym typeface="Montserrat Light" panose="00000400000000000000"/>
              </a:rPr>
              <a:t>Business Development Manager</a:t>
            </a:r>
            <a:endParaRPr sz="1200" dirty="0">
              <a:solidFill>
                <a:schemeClr val="lt1"/>
              </a:solidFill>
              <a:latin typeface="Montserrat Light" panose="00000400000000000000"/>
              <a:ea typeface="Montserrat Light" panose="00000400000000000000"/>
              <a:cs typeface="Montserrat Light" panose="00000400000000000000"/>
              <a:sym typeface="Montserrat Light" panose="0000040000000000000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97424" y="3479682"/>
            <a:ext cx="1319047" cy="837144"/>
            <a:chOff x="4108512" y="3722289"/>
            <a:chExt cx="1319047" cy="8371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746" t="3066"/>
            <a:stretch>
              <a:fillRect/>
            </a:stretch>
          </p:blipFill>
          <p:spPr>
            <a:xfrm>
              <a:off x="4108512" y="4020215"/>
              <a:ext cx="1124027" cy="33856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977609">
              <a:off x="5068124" y="3835791"/>
              <a:ext cx="328828" cy="2967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529164">
              <a:off x="5271947" y="3722289"/>
              <a:ext cx="155612" cy="837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391512" y="161083"/>
            <a:ext cx="10404475" cy="664622"/>
          </a:xfrm>
        </p:spPr>
        <p:txBody>
          <a:bodyPr>
            <a:noAutofit/>
          </a:bodyPr>
          <a:lstStyle/>
          <a:p>
            <a:r>
              <a:rPr lang="pt-BR" sz="1600" b="1" dirty="0">
                <a:solidFill>
                  <a:schemeClr val="tx1"/>
                </a:solidFill>
              </a:rPr>
              <a:t>Feedback Reports</a:t>
            </a:r>
            <a:endParaRPr lang="pt-BR" sz="16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ontent Placeholder 5"/>
          <p:cNvSpPr txBox="1"/>
          <p:nvPr/>
        </p:nvSpPr>
        <p:spPr>
          <a:xfrm>
            <a:off x="6759878" y="1070556"/>
            <a:ext cx="2034635" cy="304727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>
              <a:lnSpc>
                <a:spcPct val="90000"/>
              </a:lnSpc>
              <a:spcBef>
                <a:spcPts val="1000"/>
              </a:spcBef>
            </a:pPr>
            <a:r>
              <a:rPr lang="pt-BR" sz="8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  <a:cs typeface="Calibri" panose="020F0502020204030204"/>
              </a:rPr>
              <a:t>Os relatórios de feedback são um mecanismo de relatório estabelecido no módulo de risco portuário que são submetidos e completados pelos portos para as embarcações que fazem escala em seu porto/instalação</a:t>
            </a:r>
            <a:endParaRPr lang="pt-BR" sz="8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  <a:cs typeface="Calibri" panose="020F0502020204030204"/>
            </a:endParaRPr>
          </a:p>
          <a:p>
            <a:pPr marL="285750">
              <a:lnSpc>
                <a:spcPct val="90000"/>
              </a:lnSpc>
              <a:spcBef>
                <a:spcPts val="1000"/>
              </a:spcBef>
            </a:pPr>
            <a:endParaRPr lang="pt-BR" sz="8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  <a:cs typeface="Calibri" panose="020F0502020204030204"/>
            </a:endParaRPr>
          </a:p>
          <a:p>
            <a:pPr marL="285750">
              <a:lnSpc>
                <a:spcPct val="90000"/>
              </a:lnSpc>
              <a:spcBef>
                <a:spcPts val="1000"/>
              </a:spcBef>
            </a:pPr>
            <a:r>
              <a:rPr lang="pt-BR" sz="8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  <a:cs typeface="Calibri" panose="020F0502020204030204"/>
              </a:rPr>
              <a:t>Permite que os portos relatem, rastreiem, registrem e consultem rapidamente um histórico do desempenho operacional de uma embarcação nas principais áreas operacionais (por exemplo, amarração)</a:t>
            </a:r>
            <a:endParaRPr lang="pt-BR" sz="8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  <a:cs typeface="Calibri" panose="020F0502020204030204"/>
            </a:endParaRPr>
          </a:p>
          <a:p>
            <a:pPr marL="285750">
              <a:lnSpc>
                <a:spcPct val="90000"/>
              </a:lnSpc>
              <a:spcBef>
                <a:spcPts val="1000"/>
              </a:spcBef>
            </a:pPr>
            <a:endParaRPr lang="pt-BR" sz="8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  <a:cs typeface="Calibri" panose="020F0502020204030204"/>
            </a:endParaRPr>
          </a:p>
          <a:p>
            <a:pPr marL="285750">
              <a:lnSpc>
                <a:spcPct val="90000"/>
              </a:lnSpc>
              <a:spcBef>
                <a:spcPts val="1000"/>
              </a:spcBef>
            </a:pPr>
            <a:r>
              <a:rPr lang="pt-BR" sz="8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  <a:cs typeface="Calibri" panose="020F0502020204030204"/>
              </a:rPr>
              <a:t>As categorias podem ser adaptadas para clientes individuais e escaladas com notas para usuários subsequentes, interna ou externamente, para criar um ecossistema de compartilhamento de dados.</a:t>
            </a:r>
            <a:endParaRPr lang="en-GB" sz="8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  <a:cs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61328" y="1373619"/>
            <a:ext cx="214314" cy="195399"/>
            <a:chOff x="6215725" y="1770664"/>
            <a:chExt cx="788735" cy="788735"/>
          </a:xfrm>
        </p:grpSpPr>
        <p:sp>
          <p:nvSpPr>
            <p:cNvPr id="13" name="Oval 12"/>
            <p:cNvSpPr/>
            <p:nvPr/>
          </p:nvSpPr>
          <p:spPr>
            <a:xfrm>
              <a:off x="6215725" y="1770664"/>
              <a:ext cx="788735" cy="7887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anose="02000000000000000000" pitchFamily="2" charset="0"/>
                <a:ea typeface="Roboto Lt" panose="02000000000000000000" pitchFamily="2" charset="0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493" y="1995613"/>
              <a:ext cx="457200" cy="3175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709033" y="2547916"/>
            <a:ext cx="214314" cy="195399"/>
            <a:chOff x="6215725" y="1770664"/>
            <a:chExt cx="788735" cy="788735"/>
          </a:xfrm>
        </p:grpSpPr>
        <p:sp>
          <p:nvSpPr>
            <p:cNvPr id="24" name="Oval 23"/>
            <p:cNvSpPr/>
            <p:nvPr/>
          </p:nvSpPr>
          <p:spPr>
            <a:xfrm>
              <a:off x="6215725" y="1770664"/>
              <a:ext cx="788735" cy="7887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anose="02000000000000000000" pitchFamily="2" charset="0"/>
                <a:ea typeface="Roboto Lt" panose="02000000000000000000" pitchFamily="2" charset="0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493" y="1995613"/>
              <a:ext cx="457200" cy="3175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701083" y="3701281"/>
            <a:ext cx="214314" cy="195399"/>
            <a:chOff x="6215725" y="1770664"/>
            <a:chExt cx="788735" cy="788735"/>
          </a:xfrm>
        </p:grpSpPr>
        <p:sp>
          <p:nvSpPr>
            <p:cNvPr id="27" name="Oval 26"/>
            <p:cNvSpPr/>
            <p:nvPr/>
          </p:nvSpPr>
          <p:spPr>
            <a:xfrm>
              <a:off x="6215725" y="1770664"/>
              <a:ext cx="788735" cy="7887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anose="02000000000000000000" pitchFamily="2" charset="0"/>
                <a:ea typeface="Roboto Lt" panose="02000000000000000000" pitchFamily="2" charset="0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493" y="1995613"/>
              <a:ext cx="457200" cy="3175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41" y="986786"/>
            <a:ext cx="6463936" cy="32751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8567" y="969348"/>
            <a:ext cx="869444" cy="101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746" y="1121747"/>
            <a:ext cx="279722" cy="109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301630" y="281677"/>
            <a:ext cx="5048207" cy="940265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Qual deles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representaria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um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maior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risco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para o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seu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porto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/terminal?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6"/>
          <p:cNvSpPr txBox="1"/>
          <p:nvPr/>
        </p:nvSpPr>
        <p:spPr>
          <a:xfrm>
            <a:off x="1323334" y="3423361"/>
            <a:ext cx="4637670" cy="19060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1200" b="1" u="sng" dirty="0">
                <a:latin typeface="Montserrat" panose="00000500000000000000" pitchFamily="2" charset="0"/>
                <a:ea typeface="Roboto" panose="02000000000000000000"/>
              </a:rPr>
              <a:t>NAVIO GRANELEIRO A</a:t>
            </a:r>
            <a:endParaRPr lang="en-GB" sz="1200" b="1" u="sng" dirty="0">
              <a:latin typeface="Montserrat" panose="00000500000000000000" pitchFamily="2" charset="0"/>
            </a:endParaRPr>
          </a:p>
          <a:p>
            <a:r>
              <a:rPr lang="en-GB" sz="1200" b="1" dirty="0">
                <a:latin typeface="Montserrat" panose="00000500000000000000" pitchFamily="2" charset="0"/>
                <a:ea typeface="Roboto" panose="02000000000000000000"/>
              </a:rPr>
              <a:t>82,099 DWT</a:t>
            </a:r>
            <a:endParaRPr lang="en-GB" sz="1200" b="1" dirty="0">
              <a:latin typeface="Montserrat" panose="00000500000000000000" pitchFamily="2" charset="0"/>
              <a:ea typeface="Roboto" panose="02000000000000000000"/>
            </a:endParaRPr>
          </a:p>
          <a:p>
            <a:r>
              <a:rPr lang="en-GB" sz="1200" b="1" dirty="0">
                <a:latin typeface="Montserrat" panose="00000500000000000000" pitchFamily="2" charset="0"/>
                <a:ea typeface="Roboto" panose="02000000000000000000"/>
              </a:rPr>
              <a:t>7,9 </a:t>
            </a:r>
            <a:r>
              <a:rPr lang="en-GB" sz="1200" b="1" dirty="0" err="1">
                <a:latin typeface="Montserrat" panose="00000500000000000000" pitchFamily="2" charset="0"/>
                <a:ea typeface="Roboto" panose="02000000000000000000"/>
              </a:rPr>
              <a:t>anos</a:t>
            </a:r>
            <a:endParaRPr lang="en-GB" sz="1200" b="1" dirty="0">
              <a:latin typeface="Montserrat" panose="00000500000000000000" pitchFamily="2" charset="0"/>
              <a:ea typeface="Roboto" panose="02000000000000000000"/>
            </a:endParaRPr>
          </a:p>
          <a:p>
            <a:r>
              <a:rPr lang="en-GB" sz="1200" b="1" dirty="0">
                <a:latin typeface="Montserrat" panose="00000500000000000000" pitchFamily="2" charset="0"/>
                <a:ea typeface="Roboto" panose="02000000000000000000"/>
              </a:rPr>
              <a:t>NKK Class </a:t>
            </a:r>
            <a:endParaRPr lang="en-GB" sz="1200" b="1" dirty="0">
              <a:latin typeface="Montserrat" panose="00000500000000000000" pitchFamily="2" charset="0"/>
            </a:endParaRPr>
          </a:p>
          <a:p>
            <a:r>
              <a:rPr lang="en-GB" sz="1200" b="1" dirty="0" err="1">
                <a:latin typeface="Montserrat" panose="00000500000000000000" pitchFamily="2" charset="0"/>
                <a:ea typeface="Roboto" panose="02000000000000000000"/>
              </a:rPr>
              <a:t>Operador</a:t>
            </a:r>
            <a:r>
              <a:rPr lang="en-GB" sz="1200" b="1" dirty="0"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GB" sz="1200" b="1" dirty="0" err="1">
                <a:latin typeface="Montserrat" panose="00000500000000000000" pitchFamily="2" charset="0"/>
                <a:ea typeface="Roboto" panose="02000000000000000000"/>
              </a:rPr>
              <a:t>na</a:t>
            </a:r>
            <a:r>
              <a:rPr lang="en-GB" sz="1200" b="1" dirty="0">
                <a:latin typeface="Montserrat" panose="00000500000000000000" pitchFamily="2" charset="0"/>
                <a:ea typeface="Roboto" panose="02000000000000000000"/>
              </a:rPr>
              <a:t> Grecia</a:t>
            </a:r>
            <a:endParaRPr lang="en-GB" sz="1200" b="1" dirty="0">
              <a:latin typeface="Montserrat" panose="00000500000000000000" pitchFamily="2" charset="0"/>
            </a:endParaRPr>
          </a:p>
        </p:txBody>
      </p:sp>
      <p:sp>
        <p:nvSpPr>
          <p:cNvPr id="8" name="Content Placeholder 7"/>
          <p:cNvSpPr txBox="1"/>
          <p:nvPr/>
        </p:nvSpPr>
        <p:spPr>
          <a:xfrm>
            <a:off x="5515981" y="3473406"/>
            <a:ext cx="4112665" cy="180594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 u="sng">
                <a:latin typeface="Montserrat" panose="00000500000000000000" pitchFamily="2" charset="0"/>
                <a:ea typeface="Roboto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dirty="0"/>
              <a:t>NAVIO GRANELEIRO B</a:t>
            </a:r>
            <a:endParaRPr lang="en-GB" dirty="0"/>
          </a:p>
          <a:p>
            <a:r>
              <a:rPr lang="en-GB" u="none" dirty="0"/>
              <a:t>82,094 DWT</a:t>
            </a:r>
            <a:endParaRPr lang="en-GB" u="none" dirty="0"/>
          </a:p>
          <a:p>
            <a:r>
              <a:rPr lang="en-GB" u="none" dirty="0"/>
              <a:t>13,3 </a:t>
            </a:r>
            <a:r>
              <a:rPr lang="en-GB" u="none" dirty="0" err="1"/>
              <a:t>anos</a:t>
            </a:r>
            <a:endParaRPr lang="en-GB" u="none" dirty="0"/>
          </a:p>
          <a:p>
            <a:r>
              <a:rPr lang="en-GB" u="none" dirty="0"/>
              <a:t>NKK Class </a:t>
            </a:r>
            <a:endParaRPr lang="en-GB" u="none" dirty="0"/>
          </a:p>
          <a:p>
            <a:r>
              <a:rPr lang="en-GB" u="none" dirty="0" err="1"/>
              <a:t>Operador</a:t>
            </a:r>
            <a:r>
              <a:rPr lang="en-GB" u="none" dirty="0"/>
              <a:t> </a:t>
            </a:r>
            <a:r>
              <a:rPr lang="en-GB" u="none" dirty="0" err="1"/>
              <a:t>na</a:t>
            </a:r>
            <a:r>
              <a:rPr lang="en-GB" u="none" dirty="0"/>
              <a:t> Grecia</a:t>
            </a:r>
            <a:endParaRPr lang="en-GB" u="none" dirty="0"/>
          </a:p>
        </p:txBody>
      </p:sp>
      <p:pic>
        <p:nvPicPr>
          <p:cNvPr id="9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8" y="1288779"/>
            <a:ext cx="3576802" cy="1989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729" y="1288779"/>
            <a:ext cx="3708462" cy="20628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338" y="1288779"/>
            <a:ext cx="3576802" cy="198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9" y="1288779"/>
            <a:ext cx="3708462" cy="2062832"/>
          </a:xfrm>
          <a:prstGeom prst="rect">
            <a:avLst/>
          </a:prstGeom>
        </p:spPr>
      </p:pic>
      <p:pic>
        <p:nvPicPr>
          <p:cNvPr id="2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02" y="3417349"/>
            <a:ext cx="2615609" cy="344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17"/>
          <a:stretch>
            <a:fillRect/>
          </a:stretch>
        </p:blipFill>
        <p:spPr>
          <a:xfrm>
            <a:off x="930263" y="3732933"/>
            <a:ext cx="1466750" cy="636764"/>
          </a:xfrm>
          <a:prstGeom prst="rect">
            <a:avLst/>
          </a:prstGeom>
        </p:spPr>
      </p:pic>
      <p:pic>
        <p:nvPicPr>
          <p:cNvPr id="7" name="Content Placeholder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46" y="3483803"/>
            <a:ext cx="2615609" cy="305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10" y="3832597"/>
            <a:ext cx="1273500" cy="518221"/>
          </a:xfrm>
          <a:prstGeom prst="rect">
            <a:avLst/>
          </a:prstGeom>
        </p:spPr>
      </p:pic>
      <p:pic>
        <p:nvPicPr>
          <p:cNvPr id="13" name="Google Shape;93;p1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5;p17"/>
          <p:cNvPicPr preferRelativeResize="0"/>
          <p:nvPr/>
        </p:nvPicPr>
        <p:blipFill rotWithShape="1">
          <a:blip r:embed="rId8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7;p1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p17"/>
          <p:cNvPicPr preferRelativeResize="0"/>
          <p:nvPr/>
        </p:nvPicPr>
        <p:blipFill rotWithShape="1">
          <a:blip r:embed="rId10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9;p17"/>
          <p:cNvPicPr preferRelativeResize="0"/>
          <p:nvPr/>
        </p:nvPicPr>
        <p:blipFill rotWithShape="1">
          <a:blip r:embed="rId8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301630" y="281677"/>
            <a:ext cx="5048207" cy="940265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Qual deles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representaria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um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maior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risco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para o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seu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porto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/terminal?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706" y="1248160"/>
            <a:ext cx="4422191" cy="3130744"/>
          </a:xfrm>
          <a:prstGeom prst="rect">
            <a:avLst/>
          </a:prstGeom>
        </p:spPr>
      </p:pic>
      <p:sp>
        <p:nvSpPr>
          <p:cNvPr id="5" name="Content Placeholder 10"/>
          <p:cNvSpPr txBox="1"/>
          <p:nvPr/>
        </p:nvSpPr>
        <p:spPr>
          <a:xfrm>
            <a:off x="5124464" y="1868985"/>
            <a:ext cx="5462039" cy="405643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b="1" u="sng" dirty="0">
                <a:latin typeface="Montserrat" panose="00000500000000000000" pitchFamily="2" charset="0"/>
              </a:rPr>
              <a:t>NAVIO GRANELEIRO A</a:t>
            </a:r>
            <a:endParaRPr lang="en-GB" b="1" u="sng" dirty="0">
              <a:latin typeface="Montserrat" panose="00000500000000000000" pitchFamily="2" charset="0"/>
            </a:endParaRPr>
          </a:p>
          <a:p>
            <a:endParaRPr lang="en-GB" b="1" dirty="0">
              <a:latin typeface="Montserrat" panose="00000500000000000000" pitchFamily="2" charset="0"/>
            </a:endParaRPr>
          </a:p>
          <a:p>
            <a:r>
              <a:rPr lang="en-GB" b="1" dirty="0" err="1">
                <a:latin typeface="Montserrat" panose="00000500000000000000" pitchFamily="2" charset="0"/>
                <a:ea typeface="Roboto" panose="02000000000000000000"/>
              </a:rPr>
              <a:t>Setembro</a:t>
            </a:r>
            <a:r>
              <a:rPr lang="en-GB" b="1" dirty="0">
                <a:latin typeface="Montserrat" panose="00000500000000000000" pitchFamily="2" charset="0"/>
                <a:ea typeface="Roboto" panose="02000000000000000000"/>
              </a:rPr>
              <a:t> 2022</a:t>
            </a:r>
            <a:endParaRPr lang="en-GB" b="1" dirty="0">
              <a:latin typeface="Montserrat" panose="00000500000000000000" pitchFamily="2" charset="0"/>
              <a:ea typeface="Roboto" panose="02000000000000000000"/>
            </a:endParaRPr>
          </a:p>
          <a:p>
            <a:endParaRPr lang="en-GB" b="1" dirty="0">
              <a:latin typeface="Montserrat" panose="00000500000000000000" pitchFamily="2" charset="0"/>
            </a:endParaRPr>
          </a:p>
          <a:p>
            <a:r>
              <a:rPr lang="en-GB" b="1" dirty="0" err="1">
                <a:latin typeface="Montserrat" panose="00000500000000000000" pitchFamily="2" charset="0"/>
                <a:ea typeface="Roboto" panose="02000000000000000000"/>
              </a:rPr>
              <a:t>Descarregamento</a:t>
            </a:r>
            <a:r>
              <a:rPr lang="en-GB" b="1" dirty="0">
                <a:latin typeface="Montserrat" panose="00000500000000000000" pitchFamily="2" charset="0"/>
                <a:ea typeface="Roboto" panose="02000000000000000000"/>
              </a:rPr>
              <a:t> de madeira</a:t>
            </a:r>
            <a:endParaRPr lang="en-GB" b="1" dirty="0">
              <a:latin typeface="Montserrat" panose="00000500000000000000" pitchFamily="2" charset="0"/>
            </a:endParaRPr>
          </a:p>
          <a:p>
            <a:endParaRPr lang="en-GB" b="1" dirty="0">
              <a:latin typeface="Montserrat" panose="00000500000000000000" pitchFamily="2" charset="0"/>
            </a:endParaRPr>
          </a:p>
          <a:p>
            <a:r>
              <a:rPr lang="en-GB" b="1" dirty="0" err="1">
                <a:latin typeface="Montserrat" panose="00000500000000000000" pitchFamily="2" charset="0"/>
              </a:rPr>
              <a:t>Fatalidade</a:t>
            </a:r>
            <a:r>
              <a:rPr lang="en-GB" b="1" dirty="0">
                <a:latin typeface="Montserrat" panose="00000500000000000000" pitchFamily="2" charset="0"/>
              </a:rPr>
              <a:t> </a:t>
            </a:r>
            <a:r>
              <a:rPr lang="en-GB" b="1" dirty="0" err="1">
                <a:latin typeface="Montserrat" panose="00000500000000000000" pitchFamily="2" charset="0"/>
              </a:rPr>
              <a:t>em</a:t>
            </a:r>
            <a:r>
              <a:rPr lang="en-GB" b="1" dirty="0">
                <a:latin typeface="Montserrat" panose="00000500000000000000" pitchFamily="2" charset="0"/>
              </a:rPr>
              <a:t> </a:t>
            </a:r>
            <a:r>
              <a:rPr lang="en-GB" b="1" dirty="0" err="1">
                <a:latin typeface="Montserrat" panose="00000500000000000000" pitchFamily="2" charset="0"/>
              </a:rPr>
              <a:t>Espaço</a:t>
            </a:r>
            <a:r>
              <a:rPr lang="en-GB" b="1" dirty="0">
                <a:latin typeface="Montserrat" panose="00000500000000000000" pitchFamily="2" charset="0"/>
              </a:rPr>
              <a:t> </a:t>
            </a:r>
            <a:r>
              <a:rPr lang="en-GB" b="1" dirty="0" err="1">
                <a:latin typeface="Montserrat" panose="00000500000000000000" pitchFamily="2" charset="0"/>
              </a:rPr>
              <a:t>Confinado</a:t>
            </a:r>
            <a:r>
              <a:rPr lang="en-GB" b="1" dirty="0">
                <a:latin typeface="Montserrat" panose="00000500000000000000" pitchFamily="2" charset="0"/>
              </a:rPr>
              <a:t> -</a:t>
            </a:r>
            <a:endParaRPr lang="en-GB" b="1" dirty="0">
              <a:latin typeface="Montserrat" panose="00000500000000000000" pitchFamily="2" charset="0"/>
            </a:endParaRPr>
          </a:p>
          <a:p>
            <a:r>
              <a:rPr lang="en-GB" b="1" dirty="0" err="1">
                <a:latin typeface="Montserrat" panose="00000500000000000000" pitchFamily="2" charset="0"/>
              </a:rPr>
              <a:t>Estivadores</a:t>
            </a:r>
            <a:r>
              <a:rPr lang="en-GB" b="1" dirty="0">
                <a:latin typeface="Montserrat" panose="00000500000000000000" pitchFamily="2" charset="0"/>
              </a:rPr>
              <a:t> </a:t>
            </a:r>
            <a:endParaRPr lang="en-GB" sz="1000" b="1" dirty="0">
              <a:latin typeface="Montserrat" panose="00000500000000000000" pitchFamily="2" charset="0"/>
            </a:endParaRPr>
          </a:p>
        </p:txBody>
      </p:sp>
      <p:sp>
        <p:nvSpPr>
          <p:cNvPr id="10" name="Title 3"/>
          <p:cNvSpPr txBox="1"/>
          <p:nvPr/>
        </p:nvSpPr>
        <p:spPr>
          <a:xfrm>
            <a:off x="3181764" y="215122"/>
            <a:ext cx="5048207" cy="9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Riscos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encontrados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oogle Shape;93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5;p17"/>
          <p:cNvPicPr preferRelativeResize="0"/>
          <p:nvPr/>
        </p:nvPicPr>
        <p:blipFill rotWithShape="1">
          <a:blip r:embed="rId3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17"/>
          <p:cNvPicPr preferRelativeResize="0"/>
          <p:nvPr/>
        </p:nvPicPr>
        <p:blipFill rotWithShape="1">
          <a:blip r:embed="rId5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p17"/>
          <p:cNvPicPr preferRelativeResize="0"/>
          <p:nvPr/>
        </p:nvPicPr>
        <p:blipFill rotWithShape="1">
          <a:blip r:embed="rId3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009" y="907509"/>
            <a:ext cx="5943905" cy="3187864"/>
          </a:xfrm>
          <a:prstGeom prst="rect">
            <a:avLst/>
          </a:prstGeom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3"/>
          <p:cNvSpPr txBox="1"/>
          <p:nvPr/>
        </p:nvSpPr>
        <p:spPr>
          <a:xfrm>
            <a:off x="3658067" y="214954"/>
            <a:ext cx="5048207" cy="9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800" b="1" dirty="0" err="1">
                <a:latin typeface="Montserrat" panose="00000500000000000000" pitchFamily="2" charset="0"/>
                <a:ea typeface="Roboto" panose="02000000000000000000" pitchFamily="2" charset="0"/>
              </a:rPr>
              <a:t>Problema</a:t>
            </a:r>
            <a:endParaRPr lang="en-US" sz="18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ounded Rectangle 17"/>
          <p:cNvSpPr/>
          <p:nvPr/>
        </p:nvSpPr>
        <p:spPr>
          <a:xfrm>
            <a:off x="1047502" y="1323855"/>
            <a:ext cx="2709816" cy="3358983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508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t" panose="02000000000000000000" pitchFamily="2" charset="0"/>
              <a:ea typeface="Roboto Lt" panose="02000000000000000000" pitchFamily="2" charset="0"/>
              <a:cs typeface="+mn-cs"/>
            </a:endParaRPr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1089918" y="1286850"/>
            <a:ext cx="2722815" cy="3338879"/>
          </a:xfrm>
        </p:spPr>
        <p:txBody>
          <a:bodyPr>
            <a:noAutofit/>
          </a:bodyPr>
          <a:lstStyle/>
          <a:p>
            <a:r>
              <a: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003745"/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</a:rPr>
              <a:t>Portos e terminais devem ter acesso a dados e informações para que seja possível gerenciar e mitigar riscos</a:t>
            </a:r>
            <a:b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GB" sz="1200" kern="1200" dirty="0"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statísticas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Incidentes</a:t>
            </a:r>
            <a: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  <a:t> e PSC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mostram</a:t>
            </a:r>
            <a: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  <a:t> um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risco</a:t>
            </a:r>
            <a: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crescente</a:t>
            </a:r>
            <a: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  <a:t> para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portos</a:t>
            </a:r>
            <a: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  <a:t> e </a:t>
            </a:r>
            <a:r>
              <a:rPr lang="en-GB" sz="1200" b="0" spc="0" dirty="0" err="1">
                <a:latin typeface="Montserrat" panose="00000500000000000000" pitchFamily="2" charset="0"/>
                <a:ea typeface="Roboto" panose="02000000000000000000" pitchFamily="2" charset="0"/>
              </a:rPr>
              <a:t>termiais</a:t>
            </a:r>
            <a:br>
              <a:rPr lang="en-GB" sz="1200" b="0" spc="0" dirty="0">
                <a:latin typeface="Montserrat" panose="00000500000000000000" pitchFamily="2" charset="0"/>
                <a:ea typeface="Roboto" panose="02000000000000000000" pitchFamily="2" charset="0"/>
              </a:rPr>
            </a:br>
            <a:br>
              <a:rPr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GB" sz="1200" kern="1200" dirty="0"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ecanismos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200" kern="1200" dirty="0"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modelos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avaliação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risco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adequados</a:t>
            </a:r>
            <a:b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GB" sz="1200" kern="1200" dirty="0"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errramentas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que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viabilizem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mitigação</a:t>
            </a: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do </a:t>
            </a:r>
            <a:r>
              <a:rPr lang="en-GB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risco</a:t>
            </a:r>
            <a:endParaRPr lang="en-US" sz="1200" dirty="0">
              <a:latin typeface="Montserrat" panose="00000500000000000000" pitchFamily="2" charset="0"/>
              <a:ea typeface="Roboto" panose="02000000000000000000"/>
            </a:endParaRPr>
          </a:p>
        </p:txBody>
      </p:sp>
      <p:pic>
        <p:nvPicPr>
          <p:cNvPr id="6" name="Google Shape;93;p1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125976" y="291655"/>
            <a:ext cx="10404475" cy="664622"/>
          </a:xfrm>
        </p:spPr>
        <p:txBody>
          <a:bodyPr>
            <a:no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Montserrat" panose="00000500000000000000" pitchFamily="2" charset="0"/>
              </a:rPr>
              <a:t>Safety Score e o histórico dos navios</a:t>
            </a:r>
            <a:endParaRPr lang="pt-BR" sz="16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2" y="1285182"/>
            <a:ext cx="7076989" cy="331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79" y="909387"/>
            <a:ext cx="1384095" cy="395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391512" y="161083"/>
            <a:ext cx="10404475" cy="664622"/>
          </a:xfrm>
        </p:spPr>
        <p:txBody>
          <a:bodyPr>
            <a:no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Vetting – Análise de risco completa</a:t>
            </a:r>
            <a:endParaRPr lang="pt-BR" sz="16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3759" y="1236790"/>
            <a:ext cx="2636874" cy="374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Verificação de risco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completa e detalhada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Suporte de uma equipe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altamente qualificada de       superintendentes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- Interação com os navios para    solicitação de documentação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e comprovações do tratamento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e fechamento de indicentes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- Adição de regras personalizadas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- Possibilita acesso ao FBR e formulários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000" dirty="0" err="1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5958" y="3421679"/>
            <a:ext cx="1612599" cy="188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1384" y="893529"/>
            <a:ext cx="6484329" cy="3494549"/>
            <a:chOff x="191384" y="893529"/>
            <a:chExt cx="6484329" cy="34945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384" y="893529"/>
              <a:ext cx="6484329" cy="34945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191384" y="1916264"/>
              <a:ext cx="1351169" cy="111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1384" y="2687415"/>
              <a:ext cx="1612599" cy="188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1933" y="2090477"/>
              <a:ext cx="20909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0292" y="3846566"/>
              <a:ext cx="181167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017800" y="298299"/>
            <a:ext cx="10404475" cy="664622"/>
          </a:xfrm>
        </p:spPr>
        <p:txBody>
          <a:bodyPr>
            <a:noAutofit/>
          </a:bodyPr>
          <a:lstStyle/>
          <a:p>
            <a:r>
              <a:rPr lang="pt-BR" sz="1600" b="1" dirty="0">
                <a:solidFill>
                  <a:schemeClr val="tx1"/>
                </a:solidFill>
              </a:rPr>
              <a:t>Pre Arrival Check - Verificação de risco automáica</a:t>
            </a:r>
            <a:endParaRPr lang="pt-BR" sz="16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4154"/>
          <a:stretch>
            <a:fillRect/>
          </a:stretch>
        </p:blipFill>
        <p:spPr>
          <a:xfrm>
            <a:off x="178088" y="1136666"/>
            <a:ext cx="6733446" cy="31163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1534" y="1669064"/>
            <a:ext cx="2636874" cy="374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Verificação de risco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        automática e em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        segundos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Apresenta o grau de risco: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        Baixo, Médio ou Alto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Indicativo do grau de risco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        de navios antes da chegada 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         ao porto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BR" sz="1000" dirty="0">
                <a:solidFill>
                  <a:schemeClr val="tx1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Possibilita acesso ao FBR e formulários</a:t>
            </a:r>
            <a:endParaRPr lang="pt-BR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sz="1000" dirty="0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118133" y="165146"/>
            <a:ext cx="10404475" cy="664622"/>
          </a:xfrm>
        </p:spPr>
        <p:txBody>
          <a:bodyPr>
            <a:noAutofit/>
          </a:bodyPr>
          <a:lstStyle/>
          <a:p>
            <a:r>
              <a:rPr lang="pt-BR" sz="1600" b="1" dirty="0">
                <a:solidFill>
                  <a:srgbClr val="009999"/>
                </a:solidFill>
                <a:latin typeface="Arial" panose="020B0604020202020204"/>
                <a:cs typeface="Arial" panose="020B0604020202020204"/>
              </a:rPr>
              <a:t>Descarbonização do setor marítimo</a:t>
            </a:r>
            <a:endParaRPr lang="pt-BR" sz="1600" b="1" dirty="0">
              <a:solidFill>
                <a:srgbClr val="009999"/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Picture 11" descr="A picture containing icon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93" y="1609068"/>
            <a:ext cx="3788674" cy="1975714"/>
          </a:xfrm>
          <a:prstGeom prst="rect">
            <a:avLst/>
          </a:prstGeom>
        </p:spPr>
      </p:pic>
      <p:pic>
        <p:nvPicPr>
          <p:cNvPr id="16" name="Content Placeholder 5" descr="Graphical user interface, chart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759" y="902375"/>
            <a:ext cx="3669641" cy="36696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5283" y="3925512"/>
            <a:ext cx="5726123" cy="91440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Porto = catalizador de mudança </a:t>
            </a:r>
            <a:endParaRPr lang="pt-BR" b="1" dirty="0">
              <a:solidFill>
                <a:srgbClr val="00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073923" y="55612"/>
            <a:ext cx="10404475" cy="664622"/>
          </a:xfrm>
        </p:spPr>
        <p:txBody>
          <a:bodyPr>
            <a:noAutofit/>
          </a:bodyPr>
          <a:lstStyle/>
          <a:p>
            <a:r>
              <a:rPr lang="en-GB" sz="1600" b="1" dirty="0" err="1">
                <a:solidFill>
                  <a:srgbClr val="009999"/>
                </a:solidFill>
              </a:rPr>
              <a:t>Desafios</a:t>
            </a:r>
            <a:r>
              <a:rPr lang="en-GB" sz="1600" b="1" dirty="0">
                <a:solidFill>
                  <a:srgbClr val="009999"/>
                </a:solidFill>
              </a:rPr>
              <a:t> </a:t>
            </a:r>
            <a:r>
              <a:rPr lang="en-GB" sz="1600" b="1" dirty="0" err="1">
                <a:solidFill>
                  <a:srgbClr val="009999"/>
                </a:solidFill>
              </a:rPr>
              <a:t>enfrentados</a:t>
            </a:r>
            <a:r>
              <a:rPr lang="en-GB" sz="1600" b="1" dirty="0">
                <a:solidFill>
                  <a:srgbClr val="009999"/>
                </a:solidFill>
              </a:rPr>
              <a:t> </a:t>
            </a:r>
            <a:r>
              <a:rPr lang="en-GB" sz="1600" b="1" dirty="0" err="1">
                <a:solidFill>
                  <a:srgbClr val="009999"/>
                </a:solidFill>
              </a:rPr>
              <a:t>pelos</a:t>
            </a:r>
            <a:r>
              <a:rPr lang="en-GB" sz="1600" b="1" dirty="0">
                <a:solidFill>
                  <a:srgbClr val="009999"/>
                </a:solidFill>
              </a:rPr>
              <a:t> </a:t>
            </a:r>
            <a:r>
              <a:rPr lang="en-GB" sz="1600" b="1" dirty="0" err="1">
                <a:solidFill>
                  <a:srgbClr val="009999"/>
                </a:solidFill>
              </a:rPr>
              <a:t>portos</a:t>
            </a:r>
            <a:r>
              <a:rPr lang="en-GB" sz="1600" b="1" dirty="0">
                <a:solidFill>
                  <a:srgbClr val="009999"/>
                </a:solidFill>
              </a:rPr>
              <a:t> e </a:t>
            </a:r>
            <a:r>
              <a:rPr lang="en-GB" sz="1600" b="1" dirty="0" err="1">
                <a:solidFill>
                  <a:srgbClr val="009999"/>
                </a:solidFill>
              </a:rPr>
              <a:t>terminais</a:t>
            </a:r>
            <a:r>
              <a:rPr lang="en-GB" sz="1600" b="1" dirty="0">
                <a:solidFill>
                  <a:srgbClr val="009999"/>
                </a:solidFill>
              </a:rPr>
              <a:t> </a:t>
            </a:r>
            <a:br>
              <a:rPr lang="en-GB" sz="1600" b="1" dirty="0">
                <a:solidFill>
                  <a:srgbClr val="009999"/>
                </a:solidFill>
              </a:rPr>
            </a:br>
            <a:r>
              <a:rPr lang="en-GB" sz="1600" b="1" dirty="0" err="1">
                <a:solidFill>
                  <a:srgbClr val="009999"/>
                </a:solidFill>
              </a:rPr>
              <a:t>na</a:t>
            </a:r>
            <a:r>
              <a:rPr lang="en-GB" sz="1600" b="1" dirty="0">
                <a:solidFill>
                  <a:srgbClr val="009999"/>
                </a:solidFill>
              </a:rPr>
              <a:t> agenda </a:t>
            </a:r>
            <a:r>
              <a:rPr lang="en-GB" sz="1600" b="1" dirty="0" err="1">
                <a:solidFill>
                  <a:srgbClr val="009999"/>
                </a:solidFill>
              </a:rPr>
              <a:t>ambiental</a:t>
            </a:r>
            <a:b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pt-BR" sz="1600" b="1" dirty="0">
              <a:solidFill>
                <a:srgbClr val="009999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8" y="1045734"/>
            <a:ext cx="4745824" cy="31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680863" y="1075409"/>
            <a:ext cx="3009425" cy="3061140"/>
            <a:chOff x="6183086" y="1393372"/>
            <a:chExt cx="5388428" cy="4635061"/>
          </a:xfrm>
        </p:grpSpPr>
        <p:pic>
          <p:nvPicPr>
            <p:cNvPr id="16" name="Graphic 3" descr="Research with solid fill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90743" y="1556523"/>
              <a:ext cx="778234" cy="778234"/>
            </a:xfrm>
            <a:prstGeom prst="rect">
              <a:avLst/>
            </a:prstGeom>
          </p:spPr>
        </p:pic>
        <p:pic>
          <p:nvPicPr>
            <p:cNvPr id="17" name="Graphic 5" descr="Route (Two Pins With A Path) with solid fill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1687" y="5007429"/>
              <a:ext cx="914400" cy="914400"/>
            </a:xfrm>
            <a:prstGeom prst="rect">
              <a:avLst/>
            </a:prstGeom>
          </p:spPr>
        </p:pic>
        <p:sp>
          <p:nvSpPr>
            <p:cNvPr id="18" name="TextBox 7"/>
            <p:cNvSpPr txBox="1"/>
            <p:nvPr/>
          </p:nvSpPr>
          <p:spPr>
            <a:xfrm>
              <a:off x="7738449" y="2932036"/>
              <a:ext cx="914399" cy="9143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Pressão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de stakeholders</a:t>
              </a:r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8"/>
            <p:cNvSpPr txBox="1"/>
            <p:nvPr/>
          </p:nvSpPr>
          <p:spPr>
            <a:xfrm>
              <a:off x="7428428" y="1556523"/>
              <a:ext cx="914399" cy="9143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Busca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por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dados </a:t>
              </a:r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  <a:p>
              <a:pPr algn="l"/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confiáveis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e </a:t>
              </a:r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transparentes</a:t>
              </a:r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7636302" y="5114034"/>
              <a:ext cx="914399" cy="9143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Controle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de </a:t>
              </a:r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emissões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e</a:t>
              </a:r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  <a:p>
              <a:pPr algn="l"/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Corredores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verde</a:t>
              </a:r>
              <a:r>
                <a:rPr lang="en-US" sz="1200" b="1" dirty="0">
                  <a:solidFill>
                    <a:schemeClr val="accent1"/>
                  </a:solidFill>
                  <a:latin typeface="Arial" panose="020B0604020202020204" pitchFamily="34" charset="0"/>
                  <a:ea typeface="Roboto Lt" panose="02000000000000000000" pitchFamily="2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solidFill>
                  <a:schemeClr val="accent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Arrow: Pentagon 21"/>
            <p:cNvSpPr/>
            <p:nvPr/>
          </p:nvSpPr>
          <p:spPr>
            <a:xfrm>
              <a:off x="6183086" y="1393372"/>
              <a:ext cx="5388428" cy="1021004"/>
            </a:xfrm>
            <a:prstGeom prst="homePlat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00" err="1">
                <a:latin typeface="Roboto Lt" panose="02000000000000000000" pitchFamily="2" charset="0"/>
                <a:ea typeface="Roboto Lt" panose="02000000000000000000" pitchFamily="2" charset="0"/>
              </a:endParaRPr>
            </a:p>
          </p:txBody>
        </p:sp>
        <p:sp>
          <p:nvSpPr>
            <p:cNvPr id="29" name="Arrow: Pentagon 28"/>
            <p:cNvSpPr/>
            <p:nvPr/>
          </p:nvSpPr>
          <p:spPr>
            <a:xfrm>
              <a:off x="6183086" y="2603591"/>
              <a:ext cx="5388428" cy="1021004"/>
            </a:xfrm>
            <a:prstGeom prst="homePlat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00" err="1">
                <a:latin typeface="Roboto Lt" panose="02000000000000000000" pitchFamily="2" charset="0"/>
                <a:ea typeface="Roboto Lt" panose="02000000000000000000" pitchFamily="2" charset="0"/>
              </a:endParaRPr>
            </a:p>
          </p:txBody>
        </p:sp>
        <p:sp>
          <p:nvSpPr>
            <p:cNvPr id="30" name="Arrow: Pentagon 29"/>
            <p:cNvSpPr/>
            <p:nvPr/>
          </p:nvSpPr>
          <p:spPr>
            <a:xfrm>
              <a:off x="6183086" y="3797209"/>
              <a:ext cx="5388428" cy="1021004"/>
            </a:xfrm>
            <a:prstGeom prst="homePlat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00" err="1">
                <a:latin typeface="Roboto Lt" panose="02000000000000000000" pitchFamily="2" charset="0"/>
                <a:ea typeface="Roboto Lt" panose="02000000000000000000" pitchFamily="2" charset="0"/>
              </a:endParaRPr>
            </a:p>
          </p:txBody>
        </p:sp>
        <p:sp>
          <p:nvSpPr>
            <p:cNvPr id="31" name="Arrow: Pentagon 30"/>
            <p:cNvSpPr/>
            <p:nvPr/>
          </p:nvSpPr>
          <p:spPr>
            <a:xfrm>
              <a:off x="6183086" y="5007429"/>
              <a:ext cx="5388428" cy="1021004"/>
            </a:xfrm>
            <a:prstGeom prst="homePlat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00" err="1">
                <a:latin typeface="Roboto Lt" panose="02000000000000000000" pitchFamily="2" charset="0"/>
                <a:ea typeface="Roboto Lt" panose="02000000000000000000" pitchFamily="2" charset="0"/>
              </a:endParaRPr>
            </a:p>
          </p:txBody>
        </p:sp>
      </p:grpSp>
      <p:pic>
        <p:nvPicPr>
          <p:cNvPr id="32" name="Graphic 4" descr="Customer review with solid fill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70560" y="1964655"/>
            <a:ext cx="498273" cy="498273"/>
          </a:xfrm>
          <a:prstGeom prst="rect">
            <a:avLst/>
          </a:prstGeom>
        </p:spPr>
      </p:pic>
      <p:pic>
        <p:nvPicPr>
          <p:cNvPr id="33" name="Graphic 1" descr="Gavel with solid fill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29304" y="2754911"/>
            <a:ext cx="490436" cy="490436"/>
          </a:xfrm>
          <a:prstGeom prst="rect">
            <a:avLst/>
          </a:prstGeom>
        </p:spPr>
      </p:pic>
      <p:sp>
        <p:nvSpPr>
          <p:cNvPr id="34" name="TextBox 1"/>
          <p:cNvSpPr txBox="1"/>
          <p:nvPr/>
        </p:nvSpPr>
        <p:spPr>
          <a:xfrm>
            <a:off x="6482354" y="284710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Regulamentos</a:t>
            </a:r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ambientais</a:t>
            </a:r>
            <a:endParaRPr lang="en-US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l="2746" t="3066"/>
          <a:stretch>
            <a:fillRect/>
          </a:stretch>
        </p:blipFill>
        <p:spPr>
          <a:xfrm>
            <a:off x="6867740" y="8248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42" y="1282060"/>
            <a:ext cx="4080051" cy="2579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8932" y="1725228"/>
            <a:ext cx="38769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dk1"/>
                </a:solidFill>
                <a:latin typeface="Montserrat" panose="00000500000000000000" pitchFamily="2" charset="0"/>
                <a:sym typeface="Montserrat" panose="00000500000000000000"/>
              </a:rPr>
              <a:t>                        OBJETIVOS</a:t>
            </a:r>
            <a:endParaRPr lang="pt-BR" b="1" dirty="0">
              <a:solidFill>
                <a:schemeClr val="dk1"/>
              </a:solidFill>
              <a:latin typeface="Montserrat" panose="00000500000000000000" pitchFamily="2" charset="0"/>
              <a:sym typeface="Montserrat" panose="00000500000000000000"/>
            </a:endParaRPr>
          </a:p>
          <a:p>
            <a:endParaRPr lang="pt-BR" b="1" dirty="0">
              <a:solidFill>
                <a:schemeClr val="dk1"/>
              </a:solidFill>
              <a:latin typeface="Montserrat" panose="00000500000000000000" pitchFamily="2" charset="0"/>
              <a:sym typeface="Montserrat" panose="00000500000000000000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Apontarmos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situações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reais da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indústria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demonstramos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como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o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uso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inteligente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dos </a:t>
            </a:r>
            <a:endParaRPr lang="en-US" sz="1200" b="1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dados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podem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devem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contribuir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para o </a:t>
            </a:r>
            <a:endParaRPr lang="en-US" sz="1200" b="1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controle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das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operações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além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demonstrar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endParaRPr lang="en-US" sz="1200" b="1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casos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práticos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e ferramentas de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controle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governança</a:t>
            </a:r>
            <a:r>
              <a:rPr lang="en-US" sz="1200" b="1" kern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391512" y="161083"/>
            <a:ext cx="10404475" cy="664622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rgbClr val="009999"/>
                </a:solidFill>
              </a:rPr>
              <a:t>Qualidade</a:t>
            </a:r>
            <a:r>
              <a:rPr lang="en-US" sz="1600" dirty="0">
                <a:solidFill>
                  <a:schemeClr val="accent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sz="1600" b="1" dirty="0">
                <a:solidFill>
                  <a:srgbClr val="009999"/>
                </a:solidFill>
              </a:rPr>
              <a:t>do </a:t>
            </a:r>
            <a:r>
              <a:rPr lang="en-US" sz="1600" b="1" dirty="0" err="1">
                <a:solidFill>
                  <a:srgbClr val="009999"/>
                </a:solidFill>
              </a:rPr>
              <a:t>ar</a:t>
            </a:r>
            <a:r>
              <a:rPr lang="en-US" sz="1600" b="1" dirty="0">
                <a:solidFill>
                  <a:srgbClr val="009999"/>
                </a:solidFill>
              </a:rPr>
              <a:t> e GEE </a:t>
            </a:r>
            <a:r>
              <a:rPr lang="en-US" sz="1600" b="1" dirty="0" err="1">
                <a:solidFill>
                  <a:srgbClr val="009999"/>
                </a:solidFill>
              </a:rPr>
              <a:t>nos</a:t>
            </a:r>
            <a:r>
              <a:rPr lang="en-US" sz="1600" b="1" dirty="0">
                <a:solidFill>
                  <a:srgbClr val="009999"/>
                </a:solidFill>
              </a:rPr>
              <a:t> Portos</a:t>
            </a:r>
            <a:endParaRPr lang="pt-BR" sz="1600" b="1" dirty="0">
              <a:solidFill>
                <a:srgbClr val="009999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580177" y="3975371"/>
            <a:ext cx="264929" cy="249271"/>
            <a:chOff x="6215725" y="1770664"/>
            <a:chExt cx="788735" cy="788735"/>
          </a:xfrm>
        </p:grpSpPr>
        <p:sp>
          <p:nvSpPr>
            <p:cNvPr id="27" name="Oval 26"/>
            <p:cNvSpPr/>
            <p:nvPr/>
          </p:nvSpPr>
          <p:spPr>
            <a:xfrm>
              <a:off x="6215725" y="1770664"/>
              <a:ext cx="788735" cy="7887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anose="02000000000000000000" pitchFamily="2" charset="0"/>
                <a:ea typeface="Roboto Lt" panose="02000000000000000000" pitchFamily="2" charset="0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493" y="1995613"/>
              <a:ext cx="457200" cy="3175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4983" y="918858"/>
            <a:ext cx="8369730" cy="3695890"/>
            <a:chOff x="394983" y="918858"/>
            <a:chExt cx="8369730" cy="36958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983" y="918858"/>
              <a:ext cx="8369730" cy="36958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2865" y="1828450"/>
              <a:ext cx="1388621" cy="46571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1250" r="4930" b="13390"/>
          <a:stretch>
            <a:fillRect/>
          </a:stretch>
        </p:blipFill>
        <p:spPr>
          <a:xfrm>
            <a:off x="7313334" y="1728996"/>
            <a:ext cx="1641022" cy="6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753785" y="75280"/>
            <a:ext cx="7090964" cy="664622"/>
          </a:xfrm>
        </p:spPr>
        <p:txBody>
          <a:bodyPr>
            <a:noAutofit/>
          </a:bodyPr>
          <a:lstStyle/>
          <a:p>
            <a:pPr algn="ctr"/>
            <a:r>
              <a:rPr lang="pt-BR" sz="1600" b="1" dirty="0">
                <a:solidFill>
                  <a:srgbClr val="009999"/>
                </a:solidFill>
              </a:rPr>
              <a:t>Ferramentas de controle baseadas em dados</a:t>
            </a:r>
            <a:br>
              <a:rPr lang="pt-BR" sz="1600" b="1" dirty="0">
                <a:solidFill>
                  <a:srgbClr val="009999"/>
                </a:solidFill>
              </a:rPr>
            </a:br>
            <a:r>
              <a:rPr lang="pt-BR" sz="1600" b="1" dirty="0">
                <a:solidFill>
                  <a:srgbClr val="009999"/>
                </a:solidFill>
              </a:rPr>
              <a:t>Estratégias para reduzir os impactos ambientais</a:t>
            </a:r>
            <a:endParaRPr lang="pt-BR" sz="1600" b="1" dirty="0">
              <a:solidFill>
                <a:srgbClr val="00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27" y="1604644"/>
            <a:ext cx="3212448" cy="215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384" y="1368897"/>
            <a:ext cx="5272589" cy="3166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932" y="1386647"/>
            <a:ext cx="5273041" cy="31638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02844" y="1109761"/>
            <a:ext cx="5364482" cy="3425594"/>
            <a:chOff x="3702844" y="1109761"/>
            <a:chExt cx="5364482" cy="3425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2844" y="1367863"/>
              <a:ext cx="5364482" cy="31674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1805" y="1109761"/>
              <a:ext cx="1789293" cy="220276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0005" y="407591"/>
            <a:ext cx="322802" cy="285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2746" t="3066"/>
          <a:stretch>
            <a:fillRect/>
          </a:stretch>
        </p:blipFill>
        <p:spPr>
          <a:xfrm>
            <a:off x="6867740" y="8248"/>
            <a:ext cx="816843" cy="24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4861 -7.40741E-7 C -0.07049 -7.40741E-7 -0.09653 0.11728 -0.09653 0.21235 L -0.09653 0.4253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127485" y="36074"/>
            <a:ext cx="10404475" cy="664622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rgbClr val="009999"/>
                </a:solidFill>
              </a:rPr>
              <a:t>Dados </a:t>
            </a:r>
            <a:r>
              <a:rPr lang="en-US" sz="1600" b="1" dirty="0" err="1">
                <a:solidFill>
                  <a:srgbClr val="009999"/>
                </a:solidFill>
              </a:rPr>
              <a:t>como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apoio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estratégico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nas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br>
              <a:rPr lang="en-US" sz="1600" b="1" dirty="0">
                <a:solidFill>
                  <a:srgbClr val="009999"/>
                </a:solidFill>
              </a:rPr>
            </a:br>
            <a:r>
              <a:rPr lang="en-US" sz="1600" b="1" dirty="0" err="1">
                <a:solidFill>
                  <a:srgbClr val="009999"/>
                </a:solidFill>
              </a:rPr>
              <a:t>estratégias</a:t>
            </a:r>
            <a:r>
              <a:rPr lang="en-US" sz="1600" b="1" dirty="0">
                <a:solidFill>
                  <a:srgbClr val="009999"/>
                </a:solidFill>
              </a:rPr>
              <a:t> de </a:t>
            </a:r>
            <a:r>
              <a:rPr lang="en-US" sz="1600" b="1" dirty="0" err="1">
                <a:solidFill>
                  <a:srgbClr val="009999"/>
                </a:solidFill>
              </a:rPr>
              <a:t>descarbonizãção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endParaRPr lang="pt-BR" sz="1600" b="1" dirty="0">
              <a:solidFill>
                <a:srgbClr val="009999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4413" y="866005"/>
            <a:ext cx="8222355" cy="3420245"/>
            <a:chOff x="397892" y="833348"/>
            <a:chExt cx="8222355" cy="34202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2344" b="4817"/>
            <a:stretch>
              <a:fillRect/>
            </a:stretch>
          </p:blipFill>
          <p:spPr>
            <a:xfrm>
              <a:off x="397892" y="833348"/>
              <a:ext cx="8222355" cy="3420245"/>
            </a:xfrm>
            <a:prstGeom prst="rect">
              <a:avLst/>
            </a:prstGeom>
          </p:spPr>
        </p:pic>
        <p:pic>
          <p:nvPicPr>
            <p:cNvPr id="11" name="Content Placeholder 6" descr="Map&#10;&#10;Description automatically generated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78162" y="1166539"/>
              <a:ext cx="2419810" cy="147169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40836" y="4645695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26830" y="340200"/>
            <a:ext cx="6397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009999"/>
                </a:solidFill>
              </a:rPr>
              <a:t>Papel dos Portos na melhoria da qualidade do ar e </a:t>
            </a:r>
            <a:endParaRPr lang="pt-BR" sz="1600" b="1" dirty="0">
              <a:solidFill>
                <a:srgbClr val="009999"/>
              </a:solidFill>
            </a:endParaRPr>
          </a:p>
          <a:p>
            <a:r>
              <a:rPr lang="pt-BR" sz="1600" b="1" dirty="0">
                <a:solidFill>
                  <a:srgbClr val="009999"/>
                </a:solidFill>
              </a:rPr>
              <a:t>nos esforços de descarbonização</a:t>
            </a:r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14" name="Content Placeholder 5"/>
          <p:cNvSpPr txBox="1"/>
          <p:nvPr/>
        </p:nvSpPr>
        <p:spPr>
          <a:xfrm>
            <a:off x="793928" y="1217411"/>
            <a:ext cx="10380769" cy="551591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spcAft>
                <a:spcPts val="600"/>
              </a:spcAft>
            </a:pPr>
            <a:endParaRPr lang="pt-BR" b="1" dirty="0">
              <a:solidFill>
                <a:srgbClr val="FF6600"/>
              </a:solidFill>
              <a:latin typeface="Montserrat" panose="00000500000000000000" pitchFamily="2" charset="0"/>
              <a:ea typeface="Roboto" panose="02000000000000000000"/>
              <a:hlinkClick r:id="rId5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Métricas de eficiência energética dos navios </a:t>
            </a:r>
            <a:endParaRPr lang="pt-BR" sz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Inventário e monitoramento de emissões </a:t>
            </a:r>
            <a:endParaRPr lang="pt-BR" sz="12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  <a:hlinkClick r:id="rId6"/>
              </a:rPr>
              <a:t>Certificado de Carbono Neutro – GeelongPort</a:t>
            </a:r>
            <a:r>
              <a:rPr lang="pt-BR" sz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(Austrália)</a:t>
            </a:r>
            <a:endParaRPr lang="pt-BR" sz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endParaRPr lang="pt-BR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rgbClr val="FF6600"/>
                </a:solidFill>
                <a:latin typeface="Montserrat" panose="00000500000000000000" pitchFamily="2" charset="0"/>
                <a:ea typeface="Roboto" panose="02000000000000000000"/>
              </a:rPr>
              <a:t>Sistemas de incentivo Portuários</a:t>
            </a:r>
            <a:endParaRPr lang="pt-BR" b="1" dirty="0">
              <a:solidFill>
                <a:srgbClr val="FF6600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pPr marL="342900" indent="-342900">
              <a:spcAft>
                <a:spcPts val="600"/>
              </a:spcAft>
              <a:buFont typeface="Arial" panose="020B0604020202020204"/>
              <a:buChar char="•"/>
            </a:pPr>
            <a:r>
              <a:rPr lang="pt-BR" sz="1200" u="sng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Green Wave Program: Prince Rupert Port Authority (Canadá)</a:t>
            </a:r>
            <a:endParaRPr lang="pt-BR" sz="1200" u="sng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u="sng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 EcoCargo program - Port de Québec (Canadá)</a:t>
            </a:r>
            <a:endParaRPr lang="pt-BR" sz="1200" u="sng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endParaRPr lang="pt-BR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rgbClr val="FF6600"/>
                </a:solidFill>
                <a:latin typeface="Montserrat" panose="00000500000000000000" pitchFamily="2" charset="0"/>
                <a:ea typeface="Roboto" panose="02000000000000000000"/>
              </a:rPr>
              <a:t>Corredores de Green shipping </a:t>
            </a:r>
            <a:endParaRPr lang="pt-BR" b="1" dirty="0">
              <a:solidFill>
                <a:srgbClr val="FF6600"/>
              </a:solidFill>
              <a:latin typeface="Montserrat" panose="00000500000000000000" pitchFamily="2" charset="0"/>
              <a:ea typeface="Roboto" panose="0200000000000000000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  <a:latin typeface="Montserrat" panose="00000500000000000000" pitchFamily="2" charset="0"/>
                <a:ea typeface="Roboto" panose="02000000000000000000"/>
              </a:rPr>
              <a:t>Porto de LA, C40, Porto de Melbourne, NSW Ports, China and Japan Ports, etc</a:t>
            </a:r>
            <a:r>
              <a:rPr lang="en-US" sz="1200" dirty="0">
                <a:solidFill>
                  <a:schemeClr val="accent1"/>
                </a:solidFill>
                <a:latin typeface="Montserrat" panose="00000500000000000000" pitchFamily="2" charset="0"/>
                <a:ea typeface="Roboto" panose="02000000000000000000"/>
              </a:rPr>
              <a:t>. </a:t>
            </a:r>
            <a:endParaRPr lang="en-US" sz="1200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pic>
        <p:nvPicPr>
          <p:cNvPr id="16" name="Picture 15" descr="A picture containing text, ax, businesscar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499" y="1406268"/>
            <a:ext cx="1052715" cy="771032"/>
          </a:xfrm>
          <a:prstGeom prst="rect">
            <a:avLst/>
          </a:prstGeom>
        </p:spPr>
      </p:pic>
      <p:pic>
        <p:nvPicPr>
          <p:cNvPr id="17" name="Picture 16" descr="A picture containing website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639" y="2703511"/>
            <a:ext cx="749473" cy="43151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5268" y="3422492"/>
            <a:ext cx="851135" cy="319625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03292" y="1132997"/>
            <a:ext cx="1223554" cy="245857"/>
          </a:xfrm>
          <a:prstGeom prst="rect">
            <a:avLst/>
          </a:prstGeom>
        </p:spPr>
      </p:pic>
      <p:pic>
        <p:nvPicPr>
          <p:cNvPr id="21" name="Picture 20" descr="A blue and white logo&#10;&#10;Description automatically generated with low confidenc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2368" y="3906595"/>
            <a:ext cx="903437" cy="307166"/>
          </a:xfrm>
          <a:prstGeom prst="rect">
            <a:avLst/>
          </a:prstGeom>
        </p:spPr>
      </p:pic>
      <p:pic>
        <p:nvPicPr>
          <p:cNvPr id="22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3601" y="2175236"/>
            <a:ext cx="851135" cy="359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874" y="1169984"/>
            <a:ext cx="5982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>
                <a:solidFill>
                  <a:srgbClr val="FF6600"/>
                </a:solidFill>
                <a:latin typeface="Montserrat" panose="00000500000000000000" pitchFamily="2" charset="0"/>
                <a:ea typeface="Roboto" panose="02000000000000000000"/>
              </a:rPr>
              <a:t>Relatórios de sustentabilidade com métricas mensuráveis</a:t>
            </a:r>
            <a:endParaRPr lang="pt-BR" b="1" dirty="0">
              <a:solidFill>
                <a:srgbClr val="FF6600"/>
              </a:solidFill>
              <a:latin typeface="Montserrat" panose="00000500000000000000" pitchFamily="2" charset="0"/>
              <a:ea typeface="Roboto" panose="0200000000000000000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49745" y="245319"/>
            <a:ext cx="10404475" cy="664622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rgbClr val="009999"/>
                </a:solidFill>
              </a:rPr>
              <a:t>Estudo</a:t>
            </a:r>
            <a:r>
              <a:rPr lang="en-US" sz="1600" b="1" dirty="0">
                <a:solidFill>
                  <a:srgbClr val="009999"/>
                </a:solidFill>
              </a:rPr>
              <a:t> de Caso – Prince Ruppert Port, Canada</a:t>
            </a:r>
            <a:endParaRPr lang="pt-BR" sz="1600" b="1" dirty="0">
              <a:solidFill>
                <a:srgbClr val="009999"/>
              </a:solidFill>
            </a:endParaRPr>
          </a:p>
        </p:txBody>
      </p:sp>
      <p:pic>
        <p:nvPicPr>
          <p:cNvPr id="2" name="Picture 23" descr="Graphical user interface, websi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67" y="868387"/>
            <a:ext cx="5587192" cy="3285399"/>
          </a:xfrm>
          <a:prstGeom prst="rect">
            <a:avLst/>
          </a:prstGeom>
        </p:spPr>
      </p:pic>
      <p:sp>
        <p:nvSpPr>
          <p:cNvPr id="5" name="Content Placeholder 4"/>
          <p:cNvSpPr txBox="1"/>
          <p:nvPr/>
        </p:nvSpPr>
        <p:spPr>
          <a:xfrm>
            <a:off x="5757723" y="1657183"/>
            <a:ext cx="5725048" cy="510857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9999"/>
                </a:solidFill>
              </a:rPr>
              <a:t>‘</a:t>
            </a:r>
            <a:r>
              <a:rPr lang="en-GB" b="1" dirty="0" err="1">
                <a:solidFill>
                  <a:srgbClr val="009999"/>
                </a:solidFill>
              </a:rPr>
              <a:t>Greenwave</a:t>
            </a:r>
            <a:r>
              <a:rPr lang="en-GB" b="1" dirty="0">
                <a:solidFill>
                  <a:srgbClr val="009999"/>
                </a:solidFill>
              </a:rPr>
              <a:t>’  </a:t>
            </a:r>
            <a:r>
              <a:rPr lang="en-US" b="1" dirty="0">
                <a:solidFill>
                  <a:srgbClr val="009999"/>
                </a:solidFill>
              </a:rPr>
              <a:t>~ 3,190 </a:t>
            </a:r>
            <a:r>
              <a:rPr lang="en-US" b="1" dirty="0" err="1">
                <a:solidFill>
                  <a:srgbClr val="009999"/>
                </a:solidFill>
              </a:rPr>
              <a:t>toneladas</a:t>
            </a:r>
            <a:r>
              <a:rPr lang="en-US" b="1" dirty="0">
                <a:solidFill>
                  <a:srgbClr val="009999"/>
                </a:solidFill>
              </a:rPr>
              <a:t> </a:t>
            </a:r>
            <a:endParaRPr lang="en-US" b="1" dirty="0">
              <a:solidFill>
                <a:srgbClr val="009999"/>
              </a:solidFill>
            </a:endParaRPr>
          </a:p>
          <a:p>
            <a:r>
              <a:rPr lang="en-US" b="1" dirty="0">
                <a:solidFill>
                  <a:srgbClr val="009999"/>
                </a:solidFill>
              </a:rPr>
              <a:t>       de </a:t>
            </a:r>
            <a:r>
              <a:rPr lang="en-US" b="1" dirty="0" err="1">
                <a:solidFill>
                  <a:srgbClr val="009999"/>
                </a:solidFill>
              </a:rPr>
              <a:t>emissões</a:t>
            </a:r>
            <a:r>
              <a:rPr lang="en-US" b="1" dirty="0">
                <a:solidFill>
                  <a:srgbClr val="009999"/>
                </a:solidFill>
              </a:rPr>
              <a:t> de GEE  </a:t>
            </a:r>
            <a:r>
              <a:rPr lang="en-US" b="1" dirty="0" err="1">
                <a:solidFill>
                  <a:srgbClr val="009999"/>
                </a:solidFill>
              </a:rPr>
              <a:t>evitadas</a:t>
            </a:r>
            <a:r>
              <a:rPr lang="en-US" b="1" dirty="0">
                <a:solidFill>
                  <a:srgbClr val="009999"/>
                </a:solidFill>
              </a:rPr>
              <a:t> </a:t>
            </a:r>
            <a:endParaRPr lang="en-US" b="1" dirty="0">
              <a:solidFill>
                <a:srgbClr val="009999"/>
              </a:solidFill>
            </a:endParaRPr>
          </a:p>
          <a:p>
            <a:r>
              <a:rPr lang="en-US" b="1" dirty="0">
                <a:solidFill>
                  <a:srgbClr val="009999"/>
                </a:solidFill>
              </a:rPr>
              <a:t>       </a:t>
            </a:r>
            <a:r>
              <a:rPr lang="en-US" b="1" dirty="0" err="1">
                <a:solidFill>
                  <a:srgbClr val="009999"/>
                </a:solidFill>
              </a:rPr>
              <a:t>em</a:t>
            </a:r>
            <a:r>
              <a:rPr lang="en-US" b="1" dirty="0">
                <a:solidFill>
                  <a:srgbClr val="009999"/>
                </a:solidFill>
              </a:rPr>
              <a:t> 2021  </a:t>
            </a:r>
            <a:endParaRPr lang="en-US" b="1" dirty="0">
              <a:solidFill>
                <a:srgbClr val="009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9999"/>
              </a:solidFill>
            </a:endParaRPr>
          </a:p>
          <a:p>
            <a:pPr marL="285750" indent="-285750">
              <a:buFont typeface="Wingdings,Sans-Serif" panose="05000000000000000000" pitchFamily="2" charset="2"/>
              <a:buChar char="§"/>
            </a:pPr>
            <a:r>
              <a:rPr lang="en-US" b="1" dirty="0">
                <a:solidFill>
                  <a:srgbClr val="009999"/>
                </a:solidFill>
              </a:rPr>
              <a:t>Dados &amp; </a:t>
            </a:r>
            <a:r>
              <a:rPr lang="en-US" b="1" dirty="0" err="1">
                <a:solidFill>
                  <a:srgbClr val="009999"/>
                </a:solidFill>
              </a:rPr>
              <a:t>plataforma</a:t>
            </a:r>
            <a:r>
              <a:rPr lang="en-US" b="1" dirty="0">
                <a:solidFill>
                  <a:srgbClr val="009999"/>
                </a:solidFill>
              </a:rPr>
              <a:t> digital</a:t>
            </a:r>
            <a:endParaRPr lang="en-US" b="1" dirty="0">
              <a:solidFill>
                <a:srgbClr val="009999"/>
              </a:solidFill>
            </a:endParaRPr>
          </a:p>
          <a:p>
            <a:pPr marL="631825" indent="-342900">
              <a:spcAft>
                <a:spcPts val="600"/>
              </a:spcAft>
              <a:buFont typeface="Wingdings,Sans-Serif" panose="05000000000000000000" pitchFamily="2" charset="2"/>
              <a:buChar char="ü"/>
            </a:pP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Monitoramento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de 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emissões</a:t>
            </a:r>
            <a:endParaRPr lang="en-US" b="1" dirty="0">
              <a:solidFill>
                <a:srgbClr val="009999"/>
              </a:solidFill>
            </a:endParaRPr>
          </a:p>
          <a:p>
            <a:pPr marL="631825" indent="-342900">
              <a:spcAft>
                <a:spcPts val="600"/>
              </a:spcAft>
              <a:buFont typeface="Wingdings,Sans-Serif" panose="05000000000000000000" pitchFamily="2" charset="2"/>
              <a:buChar char="ü"/>
            </a:pP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Monitoramento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do 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impacto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</a:t>
            </a:r>
            <a:endParaRPr lang="en-US" b="1" dirty="0">
              <a:solidFill>
                <a:srgbClr val="009999"/>
              </a:solidFill>
              <a:sym typeface="Wingdings" panose="05000000000000000000" pitchFamily="2" charset="2"/>
            </a:endParaRPr>
          </a:p>
          <a:p>
            <a:pPr marL="288925">
              <a:spcAft>
                <a:spcPts val="600"/>
              </a:spcAft>
            </a:pP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       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ambiental</a:t>
            </a:r>
            <a:endParaRPr lang="en-US" b="1" dirty="0">
              <a:solidFill>
                <a:srgbClr val="009999"/>
              </a:solidFill>
            </a:endParaRPr>
          </a:p>
          <a:p>
            <a:pPr marL="631825" indent="-342900">
              <a:spcAft>
                <a:spcPts val="600"/>
              </a:spcAft>
              <a:buFont typeface="Wingdings,Sans-Serif" panose="05000000000000000000" pitchFamily="2" charset="2"/>
              <a:buChar char="ü"/>
            </a:pP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Melhoramento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 de 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eficiência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</a:t>
            </a:r>
            <a:endParaRPr lang="en-US" b="1" dirty="0">
              <a:solidFill>
                <a:srgbClr val="009999"/>
              </a:solidFill>
              <a:sym typeface="Wingdings" panose="05000000000000000000" pitchFamily="2" charset="2"/>
            </a:endParaRPr>
          </a:p>
          <a:p>
            <a:pPr marL="288925">
              <a:spcAft>
                <a:spcPts val="600"/>
              </a:spcAft>
            </a:pP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       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operacional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e 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ambiental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</a:t>
            </a:r>
            <a:endParaRPr lang="en-US" b="1" dirty="0">
              <a:solidFill>
                <a:srgbClr val="009999"/>
              </a:solidFill>
            </a:endParaRPr>
          </a:p>
          <a:p>
            <a:pPr marL="631825" indent="-342900">
              <a:spcAft>
                <a:spcPts val="600"/>
              </a:spcAft>
              <a:buFont typeface="Wingdings,Sans-Serif" panose="05000000000000000000" pitchFamily="2" charset="2"/>
              <a:buChar char="ü"/>
            </a:pP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Planejamento</a:t>
            </a:r>
            <a:r>
              <a:rPr lang="en-US" b="1" dirty="0">
                <a:solidFill>
                  <a:srgbClr val="009999"/>
                </a:solidFill>
                <a:sym typeface="Wingdings" panose="05000000000000000000" pitchFamily="2" charset="2"/>
              </a:rPr>
              <a:t> </a:t>
            </a:r>
            <a:r>
              <a:rPr lang="en-US" b="1" dirty="0" err="1">
                <a:solidFill>
                  <a:srgbClr val="009999"/>
                </a:solidFill>
                <a:sym typeface="Wingdings" panose="05000000000000000000" pitchFamily="2" charset="2"/>
              </a:rPr>
              <a:t>estratégico</a:t>
            </a:r>
            <a:endParaRPr lang="en-US" b="1" dirty="0">
              <a:solidFill>
                <a:srgbClr val="009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Montserrat" panose="00000500000000000000" pitchFamily="2" charset="0"/>
            </a:endParaRPr>
          </a:p>
          <a:p>
            <a:pPr marL="631825" indent="-342900">
              <a:buFont typeface="Wingdings" panose="05000000000000000000" pitchFamily="2" charset="2"/>
              <a:buChar char="ü"/>
            </a:pPr>
            <a:endParaRPr lang="en-US" sz="1100" dirty="0"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Montserrat" panose="000005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188" y="4347690"/>
            <a:ext cx="4613949" cy="2394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600" dirty="0">
                <a:solidFill>
                  <a:schemeClr val="bg2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Source: </a:t>
            </a:r>
            <a:r>
              <a:rPr lang="en-US" sz="600" dirty="0" err="1">
                <a:solidFill>
                  <a:schemeClr val="bg2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RightShip</a:t>
            </a:r>
            <a:r>
              <a:rPr lang="en-US" sz="600" dirty="0">
                <a:solidFill>
                  <a:schemeClr val="bg2"/>
                </a:solidFill>
                <a:latin typeface="Montserrat" panose="00000500000000000000" pitchFamily="2" charset="0"/>
                <a:ea typeface="Roboto Lt" panose="02000000000000000000" pitchFamily="2" charset="0"/>
                <a:cs typeface="Arial" panose="020B0604020202020204" pitchFamily="34" charset="0"/>
              </a:rPr>
              <a:t>, Maritime Emissions Portal</a:t>
            </a:r>
            <a:endParaRPr lang="en-US" sz="600" dirty="0">
              <a:solidFill>
                <a:schemeClr val="bg2"/>
              </a:solidFill>
              <a:latin typeface="Montserrat" panose="00000500000000000000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343" y="1365697"/>
            <a:ext cx="447698" cy="381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030627" y="254085"/>
            <a:ext cx="10404475" cy="664622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rgbClr val="009999"/>
                </a:solidFill>
              </a:rPr>
              <a:t>Estudo</a:t>
            </a:r>
            <a:r>
              <a:rPr lang="en-US" sz="1600" b="1" dirty="0">
                <a:solidFill>
                  <a:srgbClr val="009999"/>
                </a:solidFill>
              </a:rPr>
              <a:t> de Caso – Prince Ruppert Port, Canada</a:t>
            </a:r>
            <a:endParaRPr lang="pt-BR" sz="1600" b="1" dirty="0">
              <a:solidFill>
                <a:srgbClr val="009999"/>
              </a:solidFill>
            </a:endParaRPr>
          </a:p>
        </p:txBody>
      </p:sp>
      <p:sp>
        <p:nvSpPr>
          <p:cNvPr id="2" name="Content Placeholder 4"/>
          <p:cNvSpPr txBox="1"/>
          <p:nvPr/>
        </p:nvSpPr>
        <p:spPr>
          <a:xfrm>
            <a:off x="3819251" y="1352049"/>
            <a:ext cx="5191273" cy="32767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b="1" dirty="0" err="1">
                <a:solidFill>
                  <a:srgbClr val="009999"/>
                </a:solidFill>
              </a:rPr>
              <a:t>Considerando</a:t>
            </a:r>
            <a:r>
              <a:rPr lang="en-US" sz="1600" b="1" dirty="0">
                <a:solidFill>
                  <a:srgbClr val="009999"/>
                </a:solidFill>
              </a:rPr>
              <a:t> o Porto Prince Ruppert , </a:t>
            </a:r>
            <a:r>
              <a:rPr lang="en-US" sz="1600" b="1" dirty="0" err="1">
                <a:solidFill>
                  <a:srgbClr val="009999"/>
                </a:solidFill>
              </a:rPr>
              <a:t>quais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os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tipos</a:t>
            </a:r>
            <a:r>
              <a:rPr lang="en-US" sz="1600" b="1" dirty="0">
                <a:solidFill>
                  <a:srgbClr val="009999"/>
                </a:solidFill>
              </a:rPr>
              <a:t> de </a:t>
            </a:r>
            <a:r>
              <a:rPr lang="en-US" sz="1600" b="1" dirty="0" err="1">
                <a:solidFill>
                  <a:srgbClr val="009999"/>
                </a:solidFill>
              </a:rPr>
              <a:t>navios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você</a:t>
            </a:r>
            <a:r>
              <a:rPr lang="en-US" sz="1600" b="1" dirty="0">
                <a:solidFill>
                  <a:srgbClr val="009999"/>
                </a:solidFill>
              </a:rPr>
              <a:t> </a:t>
            </a:r>
            <a:r>
              <a:rPr lang="en-US" sz="1600" b="1" dirty="0" err="1">
                <a:solidFill>
                  <a:srgbClr val="009999"/>
                </a:solidFill>
              </a:rPr>
              <a:t>diria</a:t>
            </a:r>
            <a:r>
              <a:rPr lang="en-US" sz="1600" b="1" dirty="0">
                <a:solidFill>
                  <a:srgbClr val="009999"/>
                </a:solidFill>
              </a:rPr>
              <a:t> que </a:t>
            </a:r>
            <a:r>
              <a:rPr lang="en-US" sz="1600" b="1" dirty="0" err="1">
                <a:solidFill>
                  <a:srgbClr val="009999"/>
                </a:solidFill>
              </a:rPr>
              <a:t>contribuiu</a:t>
            </a:r>
            <a:r>
              <a:rPr lang="en-US" sz="1600" b="1" dirty="0">
                <a:solidFill>
                  <a:srgbClr val="009999"/>
                </a:solidFill>
              </a:rPr>
              <a:t> com mais </a:t>
            </a:r>
            <a:r>
              <a:rPr lang="en-US" sz="1600" b="1" dirty="0" err="1">
                <a:solidFill>
                  <a:srgbClr val="009999"/>
                </a:solidFill>
              </a:rPr>
              <a:t>emissões</a:t>
            </a:r>
            <a:r>
              <a:rPr lang="en-US" sz="1600" b="1" dirty="0">
                <a:solidFill>
                  <a:srgbClr val="009999"/>
                </a:solidFill>
              </a:rPr>
              <a:t>?</a:t>
            </a:r>
            <a:endParaRPr lang="en-US" sz="1600" b="1" dirty="0">
              <a:solidFill>
                <a:srgbClr val="009999"/>
              </a:solidFill>
            </a:endParaRPr>
          </a:p>
          <a:p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AutoNum type="alphaLcParenR"/>
            </a:pPr>
            <a:r>
              <a:rPr lang="en-US" b="1" dirty="0">
                <a:latin typeface="Montserrat" panose="00000500000000000000" pitchFamily="2" charset="0"/>
              </a:rPr>
              <a:t>Containers: 181 </a:t>
            </a:r>
            <a:r>
              <a:rPr lang="en-US" b="1" dirty="0" err="1">
                <a:latin typeface="Montserrat" panose="00000500000000000000" pitchFamily="2" charset="0"/>
              </a:rPr>
              <a:t>navios</a:t>
            </a:r>
            <a:r>
              <a:rPr lang="en-US" b="1" dirty="0">
                <a:latin typeface="Montserrat" panose="00000500000000000000" pitchFamily="2" charset="0"/>
              </a:rPr>
              <a:t> containers </a:t>
            </a:r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                             (12.107 ton)</a:t>
            </a:r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AutoNum type="alphaLcParenR"/>
            </a:pPr>
            <a:endParaRPr lang="en-US" b="1" dirty="0">
              <a:latin typeface="Montserrat" panose="00000500000000000000" pitchFamily="2" charset="0"/>
            </a:endParaRPr>
          </a:p>
          <a:p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b) Carga </a:t>
            </a:r>
            <a:r>
              <a:rPr lang="en-US" b="1" dirty="0" err="1">
                <a:latin typeface="Montserrat" panose="00000500000000000000" pitchFamily="2" charset="0"/>
              </a:rPr>
              <a:t>seca</a:t>
            </a:r>
            <a:r>
              <a:rPr lang="en-US" b="1" dirty="0">
                <a:latin typeface="Montserrat" panose="00000500000000000000" pitchFamily="2" charset="0"/>
              </a:rPr>
              <a:t> a </a:t>
            </a:r>
            <a:r>
              <a:rPr lang="en-US" b="1" dirty="0" err="1">
                <a:latin typeface="Montserrat" panose="00000500000000000000" pitchFamily="2" charset="0"/>
              </a:rPr>
              <a:t>granel</a:t>
            </a:r>
            <a:r>
              <a:rPr lang="en-US" b="1" dirty="0">
                <a:latin typeface="Montserrat" panose="00000500000000000000" pitchFamily="2" charset="0"/>
              </a:rPr>
              <a:t>: 329 </a:t>
            </a:r>
            <a:r>
              <a:rPr lang="en-US" b="1" dirty="0" err="1">
                <a:latin typeface="Montserrat" panose="00000500000000000000" pitchFamily="2" charset="0"/>
              </a:rPr>
              <a:t>navios</a:t>
            </a:r>
            <a:r>
              <a:rPr lang="en-US" b="1" dirty="0">
                <a:latin typeface="Montserrat" panose="00000500000000000000" pitchFamily="2" charset="0"/>
              </a:rPr>
              <a:t> </a:t>
            </a:r>
            <a:r>
              <a:rPr lang="en-US" b="1" dirty="0" err="1">
                <a:latin typeface="Montserrat" panose="00000500000000000000" pitchFamily="2" charset="0"/>
              </a:rPr>
              <a:t>graneleiros</a:t>
            </a:r>
            <a:r>
              <a:rPr lang="en-US" b="1" dirty="0">
                <a:latin typeface="Montserrat" panose="00000500000000000000" pitchFamily="2" charset="0"/>
              </a:rPr>
              <a:t>                 </a:t>
            </a:r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                                           (15.581 ton)</a:t>
            </a:r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AutoNum type="alphaLcParenR" startAt="2"/>
            </a:pPr>
            <a:endParaRPr lang="en-US" b="1" dirty="0">
              <a:latin typeface="Montserrat" panose="00000500000000000000" pitchFamily="2" charset="0"/>
            </a:endParaRPr>
          </a:p>
          <a:p>
            <a:pPr marL="342900" indent="-342900">
              <a:buAutoNum type="alphaLcParenR" startAt="3"/>
            </a:pPr>
            <a:r>
              <a:rPr lang="en-US" b="1" dirty="0">
                <a:latin typeface="Montserrat" panose="00000500000000000000" pitchFamily="2" charset="0"/>
              </a:rPr>
              <a:t>Tanker: 26 </a:t>
            </a:r>
            <a:r>
              <a:rPr lang="en-US" b="1" dirty="0" err="1">
                <a:latin typeface="Montserrat" panose="00000500000000000000" pitchFamily="2" charset="0"/>
              </a:rPr>
              <a:t>navios</a:t>
            </a:r>
            <a:r>
              <a:rPr lang="en-US" b="1" dirty="0">
                <a:latin typeface="Montserrat" panose="00000500000000000000" pitchFamily="2" charset="0"/>
              </a:rPr>
              <a:t> </a:t>
            </a:r>
            <a:r>
              <a:rPr lang="en-US" b="1" dirty="0" err="1">
                <a:latin typeface="Montserrat" panose="00000500000000000000" pitchFamily="2" charset="0"/>
              </a:rPr>
              <a:t>tanque</a:t>
            </a:r>
            <a:r>
              <a:rPr lang="en-US" b="1" dirty="0">
                <a:latin typeface="Montserrat" panose="00000500000000000000" pitchFamily="2" charset="0"/>
              </a:rPr>
              <a:t>  </a:t>
            </a:r>
            <a:endParaRPr lang="en-US" b="1" dirty="0">
              <a:latin typeface="Montserrat" panose="00000500000000000000" pitchFamily="2" charset="0"/>
            </a:endParaRPr>
          </a:p>
          <a:p>
            <a:r>
              <a:rPr lang="en-US" b="1" dirty="0">
                <a:latin typeface="Montserrat" panose="00000500000000000000" pitchFamily="2" charset="0"/>
              </a:rPr>
              <a:t>                     (666.514 ton)</a:t>
            </a:r>
            <a:endParaRPr lang="pt-BR" sz="1000" dirty="0">
              <a:latin typeface="Montserrat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81" y="1352049"/>
            <a:ext cx="3138253" cy="2581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8" y="925204"/>
            <a:ext cx="7672825" cy="3477391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2122154" y="224264"/>
            <a:ext cx="10404475" cy="664622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rgbClr val="009999"/>
                </a:solidFill>
              </a:rPr>
              <a:t>Estudo</a:t>
            </a:r>
            <a:r>
              <a:rPr lang="en-US" sz="1600" b="1" dirty="0">
                <a:solidFill>
                  <a:srgbClr val="009999"/>
                </a:solidFill>
              </a:rPr>
              <a:t> de Caso – Prince Rupert Port, Canada</a:t>
            </a:r>
            <a:endParaRPr lang="pt-BR" sz="1600" b="1" dirty="0">
              <a:solidFill>
                <a:srgbClr val="0099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oogle Shape;93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2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7"/>
          <p:cNvPicPr preferRelativeResize="0"/>
          <p:nvPr/>
        </p:nvPicPr>
        <p:blipFill rotWithShape="1">
          <a:blip r:embed="rId4"/>
          <a:srcRect l="26097" t="27616" r="23628" b="30766"/>
          <a:stretch>
            <a:fillRect/>
          </a:stretch>
        </p:blipFill>
        <p:spPr>
          <a:xfrm>
            <a:off x="7232865" y="4629804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7"/>
          <p:cNvPicPr preferRelativeResize="0"/>
          <p:nvPr/>
        </p:nvPicPr>
        <p:blipFill rotWithShape="1">
          <a:blip r:embed="rId2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46" y="609196"/>
            <a:ext cx="7371115" cy="4020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989" y="2710957"/>
            <a:ext cx="2152593" cy="1913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310" y="2710957"/>
            <a:ext cx="1921033" cy="19451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5300" y="234050"/>
            <a:ext cx="3442449" cy="15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400425" y="4162950"/>
            <a:ext cx="1488446" cy="8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5"/>
          <a:srcRect l="26252" t="26896" r="24979" b="30660"/>
          <a:stretch>
            <a:fillRect/>
          </a:stretch>
        </p:blipFill>
        <p:spPr>
          <a:xfrm>
            <a:off x="6161249" y="4278150"/>
            <a:ext cx="1239175" cy="60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6772350" y="3844325"/>
            <a:ext cx="10923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ontserrat ExtraLight" panose="00000300000000000000"/>
                <a:ea typeface="Montserrat ExtraLight" panose="00000300000000000000"/>
                <a:cs typeface="Montserrat ExtraLight" panose="00000300000000000000"/>
                <a:sym typeface="Montserrat ExtraLight" panose="00000300000000000000"/>
              </a:rPr>
              <a:t>REALIZAÇÃO</a:t>
            </a:r>
            <a:endParaRPr sz="1000">
              <a:solidFill>
                <a:schemeClr val="lt1"/>
              </a:solidFill>
              <a:latin typeface="Montserrat ExtraLight" panose="00000300000000000000"/>
              <a:ea typeface="Montserrat ExtraLight" panose="00000300000000000000"/>
              <a:cs typeface="Montserrat ExtraLight" panose="00000300000000000000"/>
              <a:sym typeface="Montserrat ExtraLight" panose="00000300000000000000"/>
            </a:endParaRPr>
          </a:p>
        </p:txBody>
      </p:sp>
      <p:cxnSp>
        <p:nvCxnSpPr>
          <p:cNvPr id="122" name="Google Shape;122;p18"/>
          <p:cNvCxnSpPr/>
          <p:nvPr/>
        </p:nvCxnSpPr>
        <p:spPr>
          <a:xfrm rot="10800000" flipH="1">
            <a:off x="6655950" y="4162000"/>
            <a:ext cx="1345800" cy="13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336" y="2515492"/>
            <a:ext cx="2459754" cy="887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737" y="2109826"/>
            <a:ext cx="1565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rightship.com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1158" y="2553596"/>
            <a:ext cx="3539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bernardo.vettorazzi@rightship.com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1158" y="2959262"/>
            <a:ext cx="1565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@Rightship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1737" y="3364928"/>
            <a:ext cx="1565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Rightship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-551" t="5646" b="-1"/>
          <a:stretch>
            <a:fillRect/>
          </a:stretch>
        </p:blipFill>
        <p:spPr>
          <a:xfrm>
            <a:off x="698445" y="3429001"/>
            <a:ext cx="223756" cy="209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-2788"/>
          <a:stretch>
            <a:fillRect/>
          </a:stretch>
        </p:blipFill>
        <p:spPr>
          <a:xfrm>
            <a:off x="689365" y="3085970"/>
            <a:ext cx="231912" cy="16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788" y="2628899"/>
            <a:ext cx="217149" cy="168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445" y="2213995"/>
            <a:ext cx="235419" cy="2215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91827" y="20197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Obrigado</a:t>
            </a:r>
            <a:r>
              <a:rPr lang="en-US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!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2947953" y="302398"/>
            <a:ext cx="4115043" cy="664622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Sobre a RightShip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322746" y="1277336"/>
            <a:ext cx="4852430" cy="306136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Montserrat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Montserrat" panose="00000500000000000000" pitchFamily="2" charset="0"/>
                <a:ea typeface="Roboto" panose="02000000000000000000"/>
              </a:rPr>
              <a:t>Plataforma líder em due diligence marítima</a:t>
            </a:r>
            <a:endParaRPr lang="pt-BR" dirty="0">
              <a:latin typeface="Montserrat" panose="00000500000000000000" pitchFamily="2" charset="0"/>
              <a:ea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Montserrat" panose="00000500000000000000" pitchFamily="2" charset="0"/>
                <a:ea typeface="Roboto" panose="02000000000000000000"/>
              </a:rPr>
              <a:t>Experiência comprovada em segurança, sustentabilidade e responsabilidade social</a:t>
            </a:r>
            <a:endParaRPr lang="pt-BR" dirty="0">
              <a:latin typeface="Montserrat" panose="00000500000000000000" pitchFamily="2" charset="0"/>
              <a:ea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Montserrat" panose="00000500000000000000" pitchFamily="2" charset="0"/>
                <a:ea typeface="Roboto" panose="02000000000000000000"/>
              </a:rPr>
              <a:t>Uma das base de dados mais robustas no setor marítimo</a:t>
            </a:r>
            <a:endParaRPr lang="pt-BR" dirty="0">
              <a:latin typeface="Montserrat" panose="00000500000000000000" pitchFamily="2" charset="0"/>
              <a:ea typeface="Roboto" panose="0200000000000000000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3" y="1249921"/>
            <a:ext cx="1047235" cy="4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rgil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3" y="1196892"/>
            <a:ext cx="1047669" cy="4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88" y="1289419"/>
            <a:ext cx="852316" cy="32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48" y="1224073"/>
            <a:ext cx="4002366" cy="2120776"/>
          </a:xfrm>
          <a:prstGeom prst="rect">
            <a:avLst/>
          </a:prstGeom>
        </p:spPr>
      </p:pic>
      <p:sp>
        <p:nvSpPr>
          <p:cNvPr id="8" name="Content Placeholder 5"/>
          <p:cNvSpPr txBox="1"/>
          <p:nvPr/>
        </p:nvSpPr>
        <p:spPr>
          <a:xfrm>
            <a:off x="4126282" y="3226516"/>
            <a:ext cx="5753928" cy="138926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2100" b="1" i="0" kern="1200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143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15000"/>
              <a:buFont typeface="Arial" panose="020B0604020202020204" pitchFamily="34" charset="0"/>
              <a:buNone/>
              <a:defRPr sz="2100" b="0" i="0" kern="1200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1900" b="0" i="0" kern="12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143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1900" b="0" i="0" kern="12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3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1900" b="0" i="0" kern="120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GB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RightShip </a:t>
            </a:r>
            <a:r>
              <a:rPr lang="en-GB" sz="1200" b="0" dirty="0" err="1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tem</a:t>
            </a:r>
            <a:r>
              <a:rPr lang="en-GB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 </a:t>
            </a:r>
            <a:br>
              <a:rPr lang="en-GB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</a:br>
            <a:r>
              <a:rPr lang="en-GB" sz="1200" dirty="0" err="1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mais</a:t>
            </a:r>
            <a:r>
              <a:rPr lang="en-GB" sz="120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 de 200 </a:t>
            </a:r>
            <a:r>
              <a:rPr lang="en-GB" sz="1200" dirty="0" err="1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profissionais</a:t>
            </a:r>
            <a:r>
              <a:rPr lang="en-GB" sz="120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 </a:t>
            </a:r>
            <a:br>
              <a:rPr lang="en-GB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</a:br>
            <a:r>
              <a:rPr lang="pt-BR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divididos entre Australia, UK, US, Singapore, </a:t>
            </a:r>
            <a:endParaRPr lang="pt-BR" sz="1200" b="0" dirty="0">
              <a:solidFill>
                <a:srgbClr val="000000"/>
              </a:solidFill>
              <a:latin typeface="Montserrat" panose="00000500000000000000" pitchFamily="2" charset="0"/>
              <a:ea typeface="Roboto" panose="02000000000000000000"/>
              <a:cs typeface="Arial" panose="020B06040202020202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pt-BR" sz="1200" b="0" dirty="0">
                <a:solidFill>
                  <a:srgbClr val="000000"/>
                </a:solidFill>
                <a:latin typeface="Montserrat" panose="00000500000000000000" pitchFamily="2" charset="0"/>
                <a:ea typeface="Roboto" panose="02000000000000000000"/>
                <a:cs typeface="Arial" panose="020B0604020202020204"/>
              </a:rPr>
              <a:t>Malta, China, Japão, Grécia, Brasil, EAU </a:t>
            </a:r>
            <a:endParaRPr lang="pt-BR" sz="1200" b="0" dirty="0">
              <a:solidFill>
                <a:srgbClr val="000000"/>
              </a:solidFill>
              <a:latin typeface="Montserrat" panose="00000500000000000000" pitchFamily="2" charset="0"/>
              <a:ea typeface="Roboto" panose="02000000000000000000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19" y="1782909"/>
            <a:ext cx="216384" cy="365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2" y="2471613"/>
            <a:ext cx="216384" cy="365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050" y="1527024"/>
            <a:ext cx="216384" cy="365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6" y="1911418"/>
            <a:ext cx="216384" cy="365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503" y="1592457"/>
            <a:ext cx="216384" cy="365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674" y="1919312"/>
            <a:ext cx="216384" cy="365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927" y="1704164"/>
            <a:ext cx="216384" cy="365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655" y="2459520"/>
            <a:ext cx="216384" cy="365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964" y="2103846"/>
            <a:ext cx="216384" cy="365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227" y="1694702"/>
            <a:ext cx="216384" cy="365149"/>
          </a:xfrm>
          <a:prstGeom prst="rect">
            <a:avLst/>
          </a:prstGeom>
        </p:spPr>
      </p:pic>
      <p:pic>
        <p:nvPicPr>
          <p:cNvPr id="19" name="Google Shape;93;p1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5;p17"/>
          <p:cNvPicPr preferRelativeResize="0"/>
          <p:nvPr/>
        </p:nvPicPr>
        <p:blipFill rotWithShape="1">
          <a:blip r:embed="rId7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7;p17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8;p17"/>
          <p:cNvPicPr preferRelativeResize="0"/>
          <p:nvPr/>
        </p:nvPicPr>
        <p:blipFill rotWithShape="1">
          <a:blip r:embed="rId9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09;p17"/>
          <p:cNvPicPr preferRelativeResize="0"/>
          <p:nvPr/>
        </p:nvPicPr>
        <p:blipFill rotWithShape="1">
          <a:blip r:embed="rId7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/>
          <a:srcRect t="12320" b="19661"/>
          <a:stretch>
            <a:fillRect/>
          </a:stretch>
        </p:blipFill>
        <p:spPr>
          <a:xfrm>
            <a:off x="454928" y="2930919"/>
            <a:ext cx="4050233" cy="1346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5560" y="719096"/>
            <a:ext cx="4115043" cy="664622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Montserrat" panose="00000500000000000000" pitchFamily="2" charset="0"/>
                <a:ea typeface="Roboto" panose="02000000000000000000" pitchFamily="2" charset="0"/>
              </a:rPr>
              <a:t>Plataforma Rightship </a:t>
            </a:r>
            <a:endParaRPr lang="en-US" sz="14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815" y="1260950"/>
            <a:ext cx="4949825" cy="161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+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de 230 mil embarcações de 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todos os tipos de navios </a:t>
            </a: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2" charset="2"/>
              <a:buChar char="•"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Informações detalhadas de cada 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 uma das embarcações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Courier New" panose="02070309020205020404" pitchFamily="49" charset="0"/>
              <a:buChar char="o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814" y="2374589"/>
            <a:ext cx="4949825" cy="22929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2" charset="2"/>
              <a:buChar char="•"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Maior transparência, respostas 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mais rápidas e comunicação 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agilizada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2" charset="2"/>
              <a:buChar char="•"/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Portos</a:t>
            </a: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/</a:t>
            </a:r>
            <a:r>
              <a:rPr lang="en-US" sz="1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Terminais</a:t>
            </a: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, </a:t>
            </a:r>
            <a:r>
              <a:rPr lang="en-US" sz="1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afretadores</a:t>
            </a: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, </a:t>
            </a:r>
            <a:r>
              <a:rPr lang="en-US" sz="1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armadores</a:t>
            </a: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,</a:t>
            </a:r>
            <a:endParaRPr lang="en-US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defRPr/>
            </a:pP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 </a:t>
            </a:r>
            <a:r>
              <a:rPr lang="en-US" sz="1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seguradoras</a:t>
            </a:r>
            <a:r>
              <a:rPr lang="en-US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e  </a:t>
            </a:r>
            <a:r>
              <a:rPr lang="en-US" sz="1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Institui</a:t>
            </a: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ções financeiras</a:t>
            </a:r>
            <a:endParaRPr lang="pt-BR" sz="11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defRPr/>
            </a:pPr>
            <a:endParaRPr lang="pt-BR" sz="11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                          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Courier New" panose="02070309020205020404" pitchFamily="49" charset="0"/>
              <a:buChar char="o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4255" y="1099215"/>
            <a:ext cx="4949825" cy="17389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11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               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- 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Sustentabilidade</a:t>
            </a:r>
            <a:endParaRPr lang="pt-BR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                      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GHG Rating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                  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</a:t>
            </a: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Carbon Accouting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                         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+mn-cs"/>
              </a:rPr>
              <a:t>    Maritime Emission Portal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Courier New" panose="02070309020205020404" pitchFamily="49" charset="0"/>
              <a:buChar char="o"/>
              <a:defRPr/>
            </a:pP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            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Courier New" panose="02070309020205020404" pitchFamily="49" charset="0"/>
              <a:buChar char="o"/>
              <a:defRPr/>
            </a:pP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                             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6B37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3745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91006" y="1224324"/>
            <a:ext cx="1208861" cy="1184968"/>
            <a:chOff x="108166" y="1943100"/>
            <a:chExt cx="2959100" cy="2971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8166" y="1943100"/>
              <a:ext cx="2959100" cy="2971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916" y="2884897"/>
              <a:ext cx="355600" cy="3556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249153" y="2111050"/>
            <a:ext cx="3054596" cy="1332163"/>
            <a:chOff x="5647222" y="2189608"/>
            <a:chExt cx="2339583" cy="1024464"/>
          </a:xfrm>
        </p:grpSpPr>
        <p:grpSp>
          <p:nvGrpSpPr>
            <p:cNvPr id="11" name="Group 10"/>
            <p:cNvGrpSpPr/>
            <p:nvPr/>
          </p:nvGrpSpPr>
          <p:grpSpPr>
            <a:xfrm>
              <a:off x="5799021" y="2189608"/>
              <a:ext cx="2187784" cy="1024464"/>
              <a:chOff x="-2101493" y="-4145"/>
              <a:chExt cx="6931241" cy="331888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-2095143" y="-10495"/>
                <a:ext cx="2959100" cy="29718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2082" y="2954956"/>
                <a:ext cx="557666" cy="35978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647222" y="2643915"/>
              <a:ext cx="1268204" cy="3424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</a:t>
              </a:r>
              <a:endParaRPr lang="en-US" sz="7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25456" y="1783741"/>
            <a:ext cx="1568703" cy="6046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91879" y="3192995"/>
            <a:ext cx="1224697" cy="1128356"/>
            <a:chOff x="6336911" y="1950479"/>
            <a:chExt cx="2933700" cy="2971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336911" y="1950479"/>
              <a:ext cx="2933700" cy="2971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0641" y="2916730"/>
              <a:ext cx="361376" cy="381452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803200" y="377422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8548" y="3431418"/>
            <a:ext cx="52197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  - 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Soluções de segurança</a:t>
            </a:r>
            <a:endParaRPr lang="pt-BR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Inspeções Rigthship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 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Verificação</a:t>
            </a: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/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Vetting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        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Safety Score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3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  <a:cs typeface="Roboto" panose="02000000000000000000"/>
              </a:rPr>
              <a:t>         Port Risk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387" y="2536029"/>
            <a:ext cx="52474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                                         - 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+mn-cs"/>
              </a:rPr>
              <a:t>Crew welfare</a:t>
            </a:r>
            <a:endParaRPr lang="pt-BR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/>
              <a:cs typeface="Roboto" panose="02000000000000000000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Roboto" panose="02000000000000000000"/>
              </a:rPr>
              <a:t>             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  <a:lumOff val="1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/>
                <a:cs typeface="+mn-cs"/>
              </a:rPr>
              <a:t>                           </a:t>
            </a: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+mn-lt"/>
                <a:cs typeface="+mn-lt"/>
              </a:rPr>
              <a:t>Avaliação do bem-estar </a:t>
            </a:r>
            <a:endParaRPr lang="pt-BR" sz="900" dirty="0">
              <a:solidFill>
                <a:schemeClr val="bg2">
                  <a:lumMod val="90000"/>
                  <a:lumOff val="10000"/>
                </a:schemeClr>
              </a:solidFill>
              <a:latin typeface="Montserrat" panose="00000500000000000000" pitchFamily="2" charset="0"/>
              <a:ea typeface="+mn-lt"/>
              <a:cs typeface="+mn-lt"/>
            </a:endParaRPr>
          </a:p>
          <a:p>
            <a:pPr lvl="2">
              <a:buClr>
                <a:srgbClr val="FC6B37"/>
              </a:buClr>
              <a:defRPr/>
            </a:pPr>
            <a:r>
              <a:rPr lang="pt-BR" sz="900" dirty="0">
                <a:solidFill>
                  <a:schemeClr val="bg2">
                    <a:lumMod val="90000"/>
                    <a:lumOff val="10000"/>
                  </a:schemeClr>
                </a:solidFill>
                <a:latin typeface="Montserrat" panose="00000500000000000000" pitchFamily="2" charset="0"/>
                <a:ea typeface="+mn-lt"/>
                <a:cs typeface="+mn-lt"/>
              </a:rPr>
              <a:t>                                        da tripulação</a:t>
            </a:r>
            <a:endParaRPr lang="pt-BR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  <a:lumOff val="10000"/>
                </a:schemeClr>
              </a:solidFill>
              <a:effectLst/>
              <a:uLnTx/>
              <a:uFillTx/>
              <a:latin typeface="Montserrat" panose="00000500000000000000" pitchFamily="2" charset="0"/>
              <a:ea typeface="+mn-lt"/>
              <a:cs typeface="+mn-lt"/>
            </a:endParaRPr>
          </a:p>
        </p:txBody>
      </p:sp>
      <p:pic>
        <p:nvPicPr>
          <p:cNvPr id="25" name="Google Shape;93;p1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05;p17"/>
          <p:cNvPicPr preferRelativeResize="0"/>
          <p:nvPr/>
        </p:nvPicPr>
        <p:blipFill rotWithShape="1">
          <a:blip r:embed="rId8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7;p1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8;p17"/>
          <p:cNvPicPr preferRelativeResize="0"/>
          <p:nvPr/>
        </p:nvPicPr>
        <p:blipFill rotWithShape="1">
          <a:blip r:embed="rId10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09;p17"/>
          <p:cNvPicPr preferRelativeResize="0"/>
          <p:nvPr/>
        </p:nvPicPr>
        <p:blipFill rotWithShape="1">
          <a:blip r:embed="rId8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048" y="2521626"/>
            <a:ext cx="228953" cy="1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276" y="3559869"/>
            <a:ext cx="3564214" cy="128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3014745" y="341528"/>
            <a:ext cx="4313949" cy="940265"/>
          </a:xfrm>
        </p:spPr>
        <p:txBody>
          <a:bodyPr>
            <a:normAutofit/>
          </a:bodyPr>
          <a:lstStyle/>
          <a:p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Sumario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-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Incidentes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2022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878" y="924670"/>
            <a:ext cx="5692816" cy="3807810"/>
          </a:xfrm>
          <a:prstGeom prst="rect">
            <a:avLst/>
          </a:prstGeom>
        </p:spPr>
      </p:pic>
      <p:pic>
        <p:nvPicPr>
          <p:cNvPr id="3" name="Google Shape;93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17"/>
          <p:cNvPicPr preferRelativeResize="0"/>
          <p:nvPr/>
        </p:nvPicPr>
        <p:blipFill rotWithShape="1">
          <a:blip r:embed="rId3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7"/>
          <p:cNvPicPr preferRelativeResize="0"/>
          <p:nvPr/>
        </p:nvPicPr>
        <p:blipFill rotWithShape="1">
          <a:blip r:embed="rId5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9;p17"/>
          <p:cNvPicPr preferRelativeResize="0"/>
          <p:nvPr/>
        </p:nvPicPr>
        <p:blipFill rotWithShape="1">
          <a:blip r:embed="rId3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912419" y="423396"/>
            <a:ext cx="4313949" cy="940265"/>
          </a:xfrm>
        </p:spPr>
        <p:txBody>
          <a:bodyPr>
            <a:normAutofit/>
          </a:bodyPr>
          <a:lstStyle/>
          <a:p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Incidentes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por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Localização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2022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906" y="1283728"/>
            <a:ext cx="2152593" cy="290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722"/>
          <a:stretch>
            <a:fillRect/>
          </a:stretch>
        </p:blipFill>
        <p:spPr>
          <a:xfrm>
            <a:off x="420992" y="1175539"/>
            <a:ext cx="5151201" cy="3020750"/>
          </a:xfrm>
          <a:prstGeom prst="rect">
            <a:avLst/>
          </a:prstGeom>
        </p:spPr>
      </p:pic>
      <p:pic>
        <p:nvPicPr>
          <p:cNvPr id="5" name="Google Shape;93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;p17"/>
          <p:cNvPicPr preferRelativeResize="0"/>
          <p:nvPr/>
        </p:nvPicPr>
        <p:blipFill rotWithShape="1">
          <a:blip r:embed="rId4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7;p1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8;p17"/>
          <p:cNvPicPr preferRelativeResize="0"/>
          <p:nvPr/>
        </p:nvPicPr>
        <p:blipFill rotWithShape="1">
          <a:blip r:embed="rId6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9;p17"/>
          <p:cNvPicPr preferRelativeResize="0"/>
          <p:nvPr/>
        </p:nvPicPr>
        <p:blipFill rotWithShape="1">
          <a:blip r:embed="rId4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559293" y="420257"/>
            <a:ext cx="4676700" cy="940265"/>
          </a:xfrm>
        </p:spPr>
        <p:txBody>
          <a:bodyPr>
            <a:normAutofit/>
          </a:bodyPr>
          <a:lstStyle/>
          <a:p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Incidentes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por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tipo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de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embarcação</a:t>
            </a:r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 2022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778" y="1314363"/>
            <a:ext cx="4113074" cy="2916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95" y="1217395"/>
            <a:ext cx="3239554" cy="3045180"/>
          </a:xfrm>
          <a:prstGeom prst="rect">
            <a:avLst/>
          </a:prstGeom>
        </p:spPr>
      </p:pic>
      <p:pic>
        <p:nvPicPr>
          <p:cNvPr id="7" name="Google Shape;93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5;p17"/>
          <p:cNvPicPr preferRelativeResize="0"/>
          <p:nvPr/>
        </p:nvPicPr>
        <p:blipFill rotWithShape="1">
          <a:blip r:embed="rId4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7;p1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8;p17"/>
          <p:cNvPicPr preferRelativeResize="0"/>
          <p:nvPr/>
        </p:nvPicPr>
        <p:blipFill rotWithShape="1">
          <a:blip r:embed="rId6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9;p17"/>
          <p:cNvPicPr preferRelativeResize="0"/>
          <p:nvPr/>
        </p:nvPicPr>
        <p:blipFill rotWithShape="1">
          <a:blip r:embed="rId4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625291" y="218743"/>
            <a:ext cx="4313949" cy="940265"/>
          </a:xfrm>
        </p:spPr>
        <p:txBody>
          <a:bodyPr>
            <a:normAutofit/>
          </a:bodyPr>
          <a:lstStyle/>
          <a:p>
            <a:r>
              <a:rPr lang="pt-BR" sz="1600" b="1" dirty="0">
                <a:latin typeface="Montserrat" panose="00000500000000000000" pitchFamily="2" charset="0"/>
                <a:ea typeface="Roboto" panose="02000000000000000000" pitchFamily="2" charset="0"/>
              </a:rPr>
              <a:t>Port State Control - 2022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959" y="1316182"/>
            <a:ext cx="4659221" cy="3466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5839" y="2390228"/>
            <a:ext cx="2542685" cy="7078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GB" sz="800" dirty="0"/>
              <a:t>73806  ----------------	</a:t>
            </a:r>
            <a:r>
              <a:rPr lang="en-GB" sz="800" dirty="0" err="1"/>
              <a:t>Inspeções</a:t>
            </a:r>
            <a:endParaRPr lang="en-GB" sz="800" dirty="0"/>
          </a:p>
          <a:p>
            <a:r>
              <a:rPr lang="en-GB" sz="800" dirty="0"/>
              <a:t>33854  ----------------	Navios </a:t>
            </a:r>
            <a:r>
              <a:rPr lang="en-GB" sz="800" dirty="0" err="1"/>
              <a:t>Inspecionados</a:t>
            </a:r>
            <a:endParaRPr lang="en-GB" sz="800" dirty="0"/>
          </a:p>
          <a:p>
            <a:r>
              <a:rPr lang="en-GB" sz="800" dirty="0"/>
              <a:t>1.7  -------------------- 	</a:t>
            </a:r>
            <a:r>
              <a:rPr lang="en-GB" sz="800" dirty="0" err="1"/>
              <a:t>Número</a:t>
            </a:r>
            <a:r>
              <a:rPr lang="en-GB" sz="800" dirty="0"/>
              <a:t> </a:t>
            </a:r>
            <a:r>
              <a:rPr lang="en-GB" sz="800" dirty="0" err="1"/>
              <a:t>médio</a:t>
            </a:r>
            <a:r>
              <a:rPr lang="en-GB" sz="800" dirty="0"/>
              <a:t> de </a:t>
            </a:r>
            <a:r>
              <a:rPr lang="en-GB" sz="800" dirty="0" err="1"/>
              <a:t>deficiencias</a:t>
            </a:r>
            <a:endParaRPr lang="en-GB" sz="800" dirty="0"/>
          </a:p>
          <a:p>
            <a:r>
              <a:rPr lang="en-GB" sz="800" dirty="0"/>
              <a:t>5.60%  ----------------	Taxa de </a:t>
            </a:r>
            <a:r>
              <a:rPr lang="en-GB" sz="800" dirty="0" err="1"/>
              <a:t>detenções</a:t>
            </a:r>
            <a:endParaRPr lang="en-GB" sz="800" dirty="0"/>
          </a:p>
          <a:p>
            <a:r>
              <a:rPr lang="en-GB" sz="800" dirty="0"/>
              <a:t>2047  ------------------	</a:t>
            </a:r>
            <a:r>
              <a:rPr lang="en-GB" sz="800" dirty="0" err="1"/>
              <a:t>Detenções</a:t>
            </a:r>
            <a:r>
              <a:rPr lang="en-GB" sz="800" dirty="0"/>
              <a:t> </a:t>
            </a:r>
            <a:r>
              <a:rPr lang="en-GB" sz="800" dirty="0" err="1"/>
              <a:t>totais</a:t>
            </a:r>
            <a:endParaRPr lang="en-GB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31" y="1028214"/>
            <a:ext cx="2982903" cy="1197974"/>
          </a:xfrm>
          <a:prstGeom prst="rect">
            <a:avLst/>
          </a:prstGeom>
        </p:spPr>
      </p:pic>
      <p:pic>
        <p:nvPicPr>
          <p:cNvPr id="8" name="Google Shape;93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5;p17"/>
          <p:cNvPicPr preferRelativeResize="0"/>
          <p:nvPr/>
        </p:nvPicPr>
        <p:blipFill rotWithShape="1">
          <a:blip r:embed="rId4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7;p1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17"/>
          <p:cNvPicPr preferRelativeResize="0"/>
          <p:nvPr/>
        </p:nvPicPr>
        <p:blipFill rotWithShape="1">
          <a:blip r:embed="rId6"/>
          <a:srcRect l="26097" t="27616" r="23628" b="30766"/>
          <a:stretch>
            <a:fillRect/>
          </a:stretch>
        </p:blipFill>
        <p:spPr>
          <a:xfrm>
            <a:off x="7164265" y="447954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7"/>
          <p:cNvPicPr preferRelativeResize="0"/>
          <p:nvPr/>
        </p:nvPicPr>
        <p:blipFill rotWithShape="1">
          <a:blip r:embed="rId4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746" t="3066"/>
          <a:stretch>
            <a:fillRect/>
          </a:stretch>
        </p:blipFill>
        <p:spPr>
          <a:xfrm>
            <a:off x="6070231" y="122349"/>
            <a:ext cx="816843" cy="246036"/>
          </a:xfrm>
          <a:prstGeom prst="rect">
            <a:avLst/>
          </a:prstGeom>
        </p:spPr>
      </p:pic>
      <p:sp>
        <p:nvSpPr>
          <p:cNvPr id="5" name="Content Placeholder 3"/>
          <p:cNvSpPr txBox="1"/>
          <p:nvPr/>
        </p:nvSpPr>
        <p:spPr>
          <a:xfrm>
            <a:off x="5517894" y="3385265"/>
            <a:ext cx="5227205" cy="13819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Em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2022, 2047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navios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detidos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Total de 10445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dias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de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detenções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de PSC </a:t>
            </a: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    </a:t>
            </a: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Taxa de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detenção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vem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aumentando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ao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sz="1050" b="1" dirty="0" err="1">
                <a:solidFill>
                  <a:schemeClr val="tx1"/>
                </a:solidFill>
                <a:latin typeface="Montserrat" panose="00000500000000000000" pitchFamily="2" charset="0"/>
              </a:rPr>
              <a:t>longo</a:t>
            </a:r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en-GB" sz="1050" b="1" dirty="0">
                <a:solidFill>
                  <a:schemeClr val="tx1"/>
                </a:solidFill>
                <a:latin typeface="Montserrat" panose="00000500000000000000" pitchFamily="2" charset="0"/>
              </a:rPr>
              <a:t>     do tempo</a:t>
            </a:r>
            <a:endParaRPr lang="en-GB" sz="1050" b="1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endParaRPr lang="en-GB" sz="105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br>
              <a:rPr lang="en-GB" sz="105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endParaRPr lang="en-GB" sz="105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1164" y="1921397"/>
            <a:ext cx="521729" cy="144684"/>
          </a:xfrm>
          <a:prstGeom prst="rect">
            <a:avLst/>
          </a:prstGeom>
          <a:solidFill>
            <a:srgbClr val="7FBBBB"/>
          </a:solidFill>
          <a:ln>
            <a:solidFill>
              <a:srgbClr val="7FB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33,854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83079" y="2642570"/>
            <a:ext cx="1295083" cy="466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ea typeface="Roboto Lt" panose="02000000000000000000" pitchFamily="2" charset="0"/>
                <a:cs typeface="Arial" panose="020B0604020202020204" pitchFamily="34" charset="0"/>
              </a:rPr>
              <a:t>Environment</a:t>
            </a:r>
            <a:endParaRPr lang="en-US" sz="6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1778" y="3975371"/>
            <a:ext cx="1268204" cy="3424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849979" y="194895"/>
            <a:ext cx="4489508" cy="940265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Montserrat" panose="00000500000000000000" pitchFamily="2" charset="0"/>
                <a:ea typeface="Roboto" panose="02000000000000000000" pitchFamily="2" charset="0"/>
              </a:rPr>
              <a:t>Feedback Reports – Portos e </a:t>
            </a:r>
            <a:r>
              <a:rPr lang="en-US" sz="1600" b="1" dirty="0" err="1">
                <a:latin typeface="Montserrat" panose="00000500000000000000" pitchFamily="2" charset="0"/>
                <a:ea typeface="Roboto" panose="02000000000000000000" pitchFamily="2" charset="0"/>
              </a:rPr>
              <a:t>Terminais</a:t>
            </a:r>
            <a:endParaRPr lang="en-US" sz="1600" b="1" dirty="0"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590" y="1348338"/>
            <a:ext cx="1710555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900" dirty="0" err="1">
                <a:latin typeface="Montserrat" panose="00000500000000000000" pitchFamily="2" charset="0"/>
              </a:rPr>
              <a:t>Registros</a:t>
            </a:r>
            <a:r>
              <a:rPr lang="en-GB" sz="900" dirty="0">
                <a:latin typeface="Montserrat" panose="00000500000000000000" pitchFamily="2" charset="0"/>
              </a:rPr>
              <a:t> que </a:t>
            </a:r>
            <a:r>
              <a:rPr lang="en-GB" sz="900" dirty="0" err="1">
                <a:latin typeface="Montserrat" panose="00000500000000000000" pitchFamily="2" charset="0"/>
              </a:rPr>
              <a:t>impactam</a:t>
            </a:r>
            <a:r>
              <a:rPr lang="en-GB" sz="900" dirty="0">
                <a:latin typeface="Montserrat" panose="00000500000000000000" pitchFamily="2" charset="0"/>
              </a:rPr>
              <a:t> e </a:t>
            </a:r>
            <a:r>
              <a:rPr lang="en-GB" sz="900" dirty="0" err="1">
                <a:latin typeface="Montserrat" panose="00000500000000000000" pitchFamily="2" charset="0"/>
              </a:rPr>
              <a:t>oferecem</a:t>
            </a:r>
            <a:r>
              <a:rPr lang="en-GB" sz="900" dirty="0">
                <a:latin typeface="Montserrat" panose="00000500000000000000" pitchFamily="2" charset="0"/>
              </a:rPr>
              <a:t> </a:t>
            </a:r>
            <a:r>
              <a:rPr lang="en-GB" sz="900" dirty="0" err="1">
                <a:latin typeface="Montserrat" panose="00000500000000000000" pitchFamily="2" charset="0"/>
              </a:rPr>
              <a:t>riscos</a:t>
            </a:r>
            <a:r>
              <a:rPr lang="en-GB" sz="900" dirty="0">
                <a:latin typeface="Montserrat" panose="00000500000000000000" pitchFamily="2" charset="0"/>
              </a:rPr>
              <a:t> as </a:t>
            </a:r>
            <a:r>
              <a:rPr lang="en-GB" sz="900" dirty="0" err="1">
                <a:latin typeface="Montserrat" panose="00000500000000000000" pitchFamily="2" charset="0"/>
              </a:rPr>
              <a:t>operações</a:t>
            </a:r>
            <a:r>
              <a:rPr lang="en-GB" sz="900" dirty="0">
                <a:latin typeface="Montserrat" panose="00000500000000000000" pitchFamily="2" charset="0"/>
              </a:rPr>
              <a:t> </a:t>
            </a:r>
            <a:r>
              <a:rPr lang="en-GB" sz="900" dirty="0" err="1">
                <a:latin typeface="Montserrat" panose="00000500000000000000" pitchFamily="2" charset="0"/>
              </a:rPr>
              <a:t>portuárias</a:t>
            </a:r>
            <a:endParaRPr lang="en-GB" sz="900" dirty="0">
              <a:latin typeface="Montserrat" panose="00000500000000000000" pitchFamily="2" charset="0"/>
            </a:endParaRPr>
          </a:p>
          <a:p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n-GB" sz="900" dirty="0" err="1">
                <a:latin typeface="Montserrat" panose="00000500000000000000" pitchFamily="2" charset="0"/>
              </a:rPr>
              <a:t>Amarrações</a:t>
            </a:r>
            <a:r>
              <a:rPr lang="en-GB" sz="900" dirty="0">
                <a:latin typeface="Montserrat" panose="00000500000000000000" pitchFamily="2" charset="0"/>
              </a:rPr>
              <a:t> ; </a:t>
            </a:r>
            <a:r>
              <a:rPr lang="en-GB" sz="900" dirty="0" err="1">
                <a:latin typeface="Montserrat" panose="00000500000000000000" pitchFamily="2" charset="0"/>
              </a:rPr>
              <a:t>equipamentos</a:t>
            </a:r>
            <a:r>
              <a:rPr lang="en-GB" sz="900" dirty="0">
                <a:latin typeface="Montserrat" panose="00000500000000000000" pitchFamily="2" charset="0"/>
              </a:rPr>
              <a:t> e </a:t>
            </a:r>
            <a:r>
              <a:rPr lang="en-GB" sz="900" dirty="0" err="1">
                <a:latin typeface="Montserrat" panose="00000500000000000000" pitchFamily="2" charset="0"/>
              </a:rPr>
              <a:t>habilidades</a:t>
            </a:r>
            <a:r>
              <a:rPr lang="en-GB" sz="900" dirty="0">
                <a:latin typeface="Montserrat" panose="00000500000000000000" pitchFamily="2" charset="0"/>
              </a:rPr>
              <a:t> da </a:t>
            </a:r>
            <a:r>
              <a:rPr lang="en-GB" sz="900" dirty="0" err="1">
                <a:latin typeface="Montserrat" panose="00000500000000000000" pitchFamily="2" charset="0"/>
              </a:rPr>
              <a:t>tripulação</a:t>
            </a: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n-GB" sz="900" dirty="0">
                <a:latin typeface="Montserrat" panose="00000500000000000000" pitchFamily="2" charset="0"/>
              </a:rPr>
              <a:t>Performance </a:t>
            </a:r>
            <a:r>
              <a:rPr lang="en-GB" sz="900" dirty="0" err="1">
                <a:latin typeface="Montserrat" panose="00000500000000000000" pitchFamily="2" charset="0"/>
              </a:rPr>
              <a:t>geral</a:t>
            </a:r>
            <a:r>
              <a:rPr lang="en-GB" sz="900" dirty="0">
                <a:latin typeface="Montserrat" panose="00000500000000000000" pitchFamily="2" charset="0"/>
              </a:rPr>
              <a:t> </a:t>
            </a:r>
            <a:endParaRPr lang="en-GB" sz="900" dirty="0">
              <a:latin typeface="Montserrat" panose="00000500000000000000" pitchFamily="2" charset="0"/>
            </a:endParaRPr>
          </a:p>
          <a:p>
            <a:r>
              <a:rPr lang="en-GB" sz="900" dirty="0">
                <a:latin typeface="Montserrat" panose="00000500000000000000" pitchFamily="2" charset="0"/>
              </a:rPr>
              <a:t>      dos </a:t>
            </a:r>
            <a:r>
              <a:rPr lang="en-GB" sz="900" dirty="0" err="1">
                <a:latin typeface="Montserrat" panose="00000500000000000000" pitchFamily="2" charset="0"/>
              </a:rPr>
              <a:t>navios</a:t>
            </a:r>
            <a:r>
              <a:rPr lang="en-GB" sz="900" dirty="0">
                <a:latin typeface="Montserrat" panose="00000500000000000000" pitchFamily="2" charset="0"/>
              </a:rPr>
              <a:t> </a:t>
            </a: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n-GB" sz="900" dirty="0">
                <a:latin typeface="Montserrat" panose="00000500000000000000" pitchFamily="2" charset="0"/>
              </a:rPr>
              <a:t>Compliance com </a:t>
            </a:r>
            <a:r>
              <a:rPr lang="en-GB" sz="900" dirty="0" err="1">
                <a:latin typeface="Montserrat" panose="00000500000000000000" pitchFamily="2" charset="0"/>
              </a:rPr>
              <a:t>regulamentos</a:t>
            </a:r>
            <a:r>
              <a:rPr lang="en-GB" sz="900" dirty="0">
                <a:latin typeface="Montserrat" panose="00000500000000000000" pitchFamily="2" charset="0"/>
              </a:rPr>
              <a:t> do </a:t>
            </a:r>
            <a:r>
              <a:rPr lang="en-GB" sz="900" dirty="0" err="1">
                <a:latin typeface="Montserrat" panose="00000500000000000000" pitchFamily="2" charset="0"/>
              </a:rPr>
              <a:t>porto</a:t>
            </a:r>
            <a:r>
              <a:rPr lang="en-GB" sz="900" dirty="0">
                <a:latin typeface="Montserrat" panose="00000500000000000000" pitchFamily="2" charset="0"/>
              </a:rPr>
              <a:t> </a:t>
            </a:r>
            <a:r>
              <a:rPr lang="en-GB" sz="900" dirty="0" err="1">
                <a:latin typeface="Montserrat" panose="00000500000000000000" pitchFamily="2" charset="0"/>
              </a:rPr>
              <a:t>ou</a:t>
            </a:r>
            <a:r>
              <a:rPr lang="en-GB" sz="900" dirty="0">
                <a:latin typeface="Montserrat" panose="00000500000000000000" pitchFamily="2" charset="0"/>
              </a:rPr>
              <a:t> do </a:t>
            </a:r>
            <a:r>
              <a:rPr lang="en-GB" sz="900" dirty="0" err="1">
                <a:latin typeface="Montserrat" panose="00000500000000000000" pitchFamily="2" charset="0"/>
              </a:rPr>
              <a:t>berço</a:t>
            </a: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endParaRPr lang="en-GB" sz="900" dirty="0">
              <a:latin typeface="Montserrat" panose="000005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en-GB" sz="900" dirty="0">
                <a:latin typeface="Montserrat" panose="00000500000000000000" pitchFamily="2" charset="0"/>
              </a:rPr>
              <a:t>Performance de </a:t>
            </a:r>
            <a:r>
              <a:rPr lang="en-GB" sz="900" dirty="0" err="1">
                <a:latin typeface="Montserrat" panose="00000500000000000000" pitchFamily="2" charset="0"/>
              </a:rPr>
              <a:t>operações</a:t>
            </a:r>
            <a:r>
              <a:rPr lang="en-GB" sz="900" dirty="0">
                <a:latin typeface="Montserrat" panose="00000500000000000000" pitchFamily="2" charset="0"/>
              </a:rPr>
              <a:t> de </a:t>
            </a:r>
            <a:r>
              <a:rPr lang="en-GB" sz="900" dirty="0" err="1">
                <a:latin typeface="Montserrat" panose="00000500000000000000" pitchFamily="2" charset="0"/>
              </a:rPr>
              <a:t>lastro</a:t>
            </a:r>
            <a:r>
              <a:rPr lang="en-GB" sz="900" dirty="0">
                <a:latin typeface="Montserrat" panose="00000500000000000000" pitchFamily="2" charset="0"/>
              </a:rPr>
              <a:t>	</a:t>
            </a:r>
            <a:endParaRPr lang="en-GB" sz="900" dirty="0">
              <a:latin typeface="Montserrat" panose="00000500000000000000" pitchFamily="2" charset="0"/>
            </a:endParaRPr>
          </a:p>
          <a:p>
            <a:endParaRPr lang="en-GB" sz="900" dirty="0">
              <a:latin typeface="Montserrat" panose="00000500000000000000" pitchFamily="2" charset="0"/>
            </a:endParaRPr>
          </a:p>
        </p:txBody>
      </p:sp>
      <p:sp>
        <p:nvSpPr>
          <p:cNvPr id="4" name="Arrow: Curved Left 3"/>
          <p:cNvSpPr/>
          <p:nvPr/>
        </p:nvSpPr>
        <p:spPr>
          <a:xfrm rot="6745572">
            <a:off x="1727334" y="3690602"/>
            <a:ext cx="245291" cy="898446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err="1">
              <a:solidFill>
                <a:schemeClr val="tx1"/>
              </a:solidFill>
              <a:latin typeface="Montserrat" panose="00000500000000000000" pitchFamily="2" charset="0"/>
              <a:ea typeface="Roboto Lt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3460" y="1135160"/>
            <a:ext cx="5079113" cy="347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93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8566" y="71751"/>
            <a:ext cx="1498561" cy="59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5;p17"/>
          <p:cNvPicPr preferRelativeResize="0"/>
          <p:nvPr/>
        </p:nvPicPr>
        <p:blipFill rotWithShape="1">
          <a:blip r:embed="rId3"/>
          <a:srcRect l="50000" b="38084"/>
          <a:stretch>
            <a:fillRect/>
          </a:stretch>
        </p:blipFill>
        <p:spPr>
          <a:xfrm>
            <a:off x="6991406" y="1"/>
            <a:ext cx="2152593" cy="17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7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229971" y="4629804"/>
            <a:ext cx="780553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8;p17"/>
          <p:cNvPicPr preferRelativeResize="0"/>
          <p:nvPr/>
        </p:nvPicPr>
        <p:blipFill rotWithShape="1">
          <a:blip r:embed="rId5"/>
          <a:srcRect l="26097" t="27616" r="23628" b="30766"/>
          <a:stretch>
            <a:fillRect/>
          </a:stretch>
        </p:blipFill>
        <p:spPr>
          <a:xfrm>
            <a:off x="8168530" y="4192352"/>
            <a:ext cx="903437" cy="41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9;p17"/>
          <p:cNvPicPr preferRelativeResize="0"/>
          <p:nvPr/>
        </p:nvPicPr>
        <p:blipFill rotWithShape="1">
          <a:blip r:embed="rId3"/>
          <a:srcRect l="54318" t="6070" r="3567" b="52998"/>
          <a:stretch>
            <a:fillRect/>
          </a:stretch>
        </p:blipFill>
        <p:spPr>
          <a:xfrm rot="10800000">
            <a:off x="0" y="3761508"/>
            <a:ext cx="1926831" cy="13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46" t="3066"/>
          <a:stretch>
            <a:fillRect/>
          </a:stretch>
        </p:blipFill>
        <p:spPr>
          <a:xfrm>
            <a:off x="6245073" y="68211"/>
            <a:ext cx="816843" cy="2460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6588</Words>
  <Application>WPS Presentation</Application>
  <PresentationFormat>On-screen Show (16:9)</PresentationFormat>
  <Paragraphs>368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SimSun</vt:lpstr>
      <vt:lpstr>Wingdings</vt:lpstr>
      <vt:lpstr>Arial</vt:lpstr>
      <vt:lpstr>Montserrat ExtraBold</vt:lpstr>
      <vt:lpstr>Montserrat ExtraLight</vt:lpstr>
      <vt:lpstr>Montserrat</vt:lpstr>
      <vt:lpstr>Montserrat Light</vt:lpstr>
      <vt:lpstr>Montserrat</vt:lpstr>
      <vt:lpstr>Roboto</vt:lpstr>
      <vt:lpstr>Roboto</vt:lpstr>
      <vt:lpstr>Arial</vt:lpstr>
      <vt:lpstr>Courier New</vt:lpstr>
      <vt:lpstr>Roboto Lt</vt:lpstr>
      <vt:lpstr>Wide Latin</vt:lpstr>
      <vt:lpstr>Calibri</vt:lpstr>
      <vt:lpstr>Microsoft YaHei</vt:lpstr>
      <vt:lpstr>Arial Unicode MS</vt:lpstr>
      <vt:lpstr>Wingdings,Sans-Serif</vt:lpstr>
      <vt:lpstr>Wingdings 3</vt:lpstr>
      <vt:lpstr>Simple Light</vt:lpstr>
      <vt:lpstr>PowerPoint 演示文稿</vt:lpstr>
      <vt:lpstr>PowerPoint 演示文稿</vt:lpstr>
      <vt:lpstr>Sobre a RightShip</vt:lpstr>
      <vt:lpstr>Plataforma Rightship </vt:lpstr>
      <vt:lpstr>Sumario - Incidentes 2022</vt:lpstr>
      <vt:lpstr>Incidentes por Localização 2022</vt:lpstr>
      <vt:lpstr>Incidentes por tipo de embarcação 2022</vt:lpstr>
      <vt:lpstr>Port State Control - 2022</vt:lpstr>
      <vt:lpstr>Feedback Reports – Portos e Terminais</vt:lpstr>
      <vt:lpstr>Feedback Reports</vt:lpstr>
      <vt:lpstr>Qual deles representaria um maior risco para o seu porto/terminal?</vt:lpstr>
      <vt:lpstr>Qual deles representaria um maior risco para o seu porto/terminal?</vt:lpstr>
      <vt:lpstr>PowerPoint 演示文稿</vt:lpstr>
      <vt:lpstr>Portos e terminais devem ter acesso a dados e informações para que seja possível gerenciar e mitigar riscos  - Estatísticas de Incidentes e PSC mostram um risco crescente para portos e termiais  - Mecanismos e modelos de avaliação de risco adequados  - Ferrramentas que viabilizem a mitigação do risco</vt:lpstr>
      <vt:lpstr>Safety Score e o histórico dos navios</vt:lpstr>
      <vt:lpstr>Vetting – Análise de risco completa</vt:lpstr>
      <vt:lpstr>Pre Arrival Check - Verificação de risco automáica</vt:lpstr>
      <vt:lpstr>Descarbonização do setor marítimo</vt:lpstr>
      <vt:lpstr>Desafios enfrentados pelos portos e terminais  na agenda ambiental </vt:lpstr>
      <vt:lpstr>Qualidade do ar e GEE nos Portos</vt:lpstr>
      <vt:lpstr>Ferramentas de controle baseadas em dados Estratégias para reduzir os impactos ambientais</vt:lpstr>
      <vt:lpstr>Dados como apoio estratégico nas  estratégias de descarbonizãção </vt:lpstr>
      <vt:lpstr>PowerPoint 演示文稿</vt:lpstr>
      <vt:lpstr>Estudo de Caso – Prince Ruppert Port, Canada</vt:lpstr>
      <vt:lpstr>Estudo de Caso – Prince Ruppert Port, Canada</vt:lpstr>
      <vt:lpstr>Estudo de Caso – Prince Rupert Port, Canada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Bernardo Vettorazzi</dc:creator>
  <cp:lastModifiedBy>spmot</cp:lastModifiedBy>
  <cp:revision>2</cp:revision>
  <dcterms:created xsi:type="dcterms:W3CDTF">2023-09-13T10:48:53Z</dcterms:created>
  <dcterms:modified xsi:type="dcterms:W3CDTF">2023-09-13T10:50:47Z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6C486A1E746D4AECA2BFE830965D34AD</vt:lpwstr>
  </property>
  <property fmtid="{D5CDD505-2E9C-101B-9397-08002B2CF9AE}" pid="3" name="KSOProductBuildVer">
    <vt:lpwstr>1046-11.2.0.11388</vt:lpwstr>
  </property>
</Properties>
</file>