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12" r:id="rId2"/>
    <p:sldId id="746" r:id="rId3"/>
    <p:sldId id="531" r:id="rId4"/>
    <p:sldId id="549" r:id="rId5"/>
    <p:sldId id="848" r:id="rId6"/>
    <p:sldId id="551" r:id="rId7"/>
    <p:sldId id="865" r:id="rId8"/>
    <p:sldId id="849" r:id="rId9"/>
    <p:sldId id="748" r:id="rId10"/>
    <p:sldId id="892" r:id="rId11"/>
    <p:sldId id="753" r:id="rId12"/>
    <p:sldId id="754" r:id="rId13"/>
    <p:sldId id="755" r:id="rId14"/>
    <p:sldId id="759" r:id="rId15"/>
    <p:sldId id="761" r:id="rId16"/>
    <p:sldId id="906" r:id="rId17"/>
    <p:sldId id="893" r:id="rId18"/>
    <p:sldId id="883" r:id="rId19"/>
    <p:sldId id="884" r:id="rId20"/>
    <p:sldId id="765" r:id="rId21"/>
    <p:sldId id="584" r:id="rId22"/>
    <p:sldId id="586" r:id="rId23"/>
    <p:sldId id="868" r:id="rId24"/>
    <p:sldId id="589" r:id="rId25"/>
    <p:sldId id="592" r:id="rId26"/>
    <p:sldId id="603" r:id="rId27"/>
    <p:sldId id="605" r:id="rId28"/>
    <p:sldId id="850" r:id="rId29"/>
    <p:sldId id="873" r:id="rId30"/>
    <p:sldId id="851" r:id="rId31"/>
    <p:sldId id="875" r:id="rId32"/>
    <p:sldId id="877" r:id="rId33"/>
    <p:sldId id="879" r:id="rId34"/>
    <p:sldId id="889" r:id="rId35"/>
    <p:sldId id="869" r:id="rId36"/>
    <p:sldId id="870" r:id="rId37"/>
    <p:sldId id="888" r:id="rId38"/>
    <p:sldId id="894" r:id="rId39"/>
    <p:sldId id="881" r:id="rId40"/>
    <p:sldId id="882" r:id="rId41"/>
    <p:sldId id="853" r:id="rId42"/>
    <p:sldId id="836" r:id="rId43"/>
    <p:sldId id="845" r:id="rId44"/>
    <p:sldId id="778" r:id="rId45"/>
    <p:sldId id="847" r:id="rId46"/>
    <p:sldId id="858" r:id="rId47"/>
    <p:sldId id="859" r:id="rId48"/>
    <p:sldId id="909" r:id="rId49"/>
    <p:sldId id="860" r:id="rId50"/>
    <p:sldId id="910" r:id="rId51"/>
    <p:sldId id="913" r:id="rId52"/>
    <p:sldId id="911" r:id="rId53"/>
    <p:sldId id="863" r:id="rId54"/>
    <p:sldId id="900" r:id="rId55"/>
    <p:sldId id="792" r:id="rId56"/>
  </p:sldIdLst>
  <p:sldSz cx="9906000" cy="6858000" type="A4"/>
  <p:notesSz cx="6797675" cy="9926638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9C0DF6E-A08D-4D7A-8466-DA53C113553B}">
          <p14:sldIdLst>
            <p14:sldId id="312"/>
            <p14:sldId id="746"/>
            <p14:sldId id="531"/>
            <p14:sldId id="549"/>
            <p14:sldId id="848"/>
            <p14:sldId id="551"/>
            <p14:sldId id="865"/>
            <p14:sldId id="849"/>
            <p14:sldId id="748"/>
            <p14:sldId id="892"/>
            <p14:sldId id="753"/>
            <p14:sldId id="754"/>
            <p14:sldId id="755"/>
            <p14:sldId id="759"/>
            <p14:sldId id="761"/>
            <p14:sldId id="906"/>
            <p14:sldId id="893"/>
            <p14:sldId id="883"/>
            <p14:sldId id="884"/>
            <p14:sldId id="765"/>
            <p14:sldId id="584"/>
            <p14:sldId id="586"/>
            <p14:sldId id="868"/>
            <p14:sldId id="589"/>
            <p14:sldId id="592"/>
            <p14:sldId id="603"/>
            <p14:sldId id="605"/>
            <p14:sldId id="850"/>
            <p14:sldId id="873"/>
            <p14:sldId id="851"/>
            <p14:sldId id="875"/>
            <p14:sldId id="877"/>
            <p14:sldId id="879"/>
            <p14:sldId id="889"/>
            <p14:sldId id="869"/>
            <p14:sldId id="870"/>
            <p14:sldId id="888"/>
            <p14:sldId id="894"/>
            <p14:sldId id="881"/>
            <p14:sldId id="882"/>
            <p14:sldId id="853"/>
            <p14:sldId id="836"/>
            <p14:sldId id="845"/>
            <p14:sldId id="778"/>
            <p14:sldId id="847"/>
            <p14:sldId id="858"/>
            <p14:sldId id="859"/>
            <p14:sldId id="909"/>
            <p14:sldId id="860"/>
            <p14:sldId id="910"/>
            <p14:sldId id="913"/>
            <p14:sldId id="911"/>
            <p14:sldId id="863"/>
            <p14:sldId id="900"/>
            <p14:sldId id="79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709">
          <p15:clr>
            <a:srgbClr val="A4A3A4"/>
          </p15:clr>
        </p15:guide>
        <p15:guide id="2" pos="1802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6294"/>
    <a:srgbClr val="1E3A58"/>
    <a:srgbClr val="B6B6B6"/>
    <a:srgbClr val="996600"/>
    <a:srgbClr val="FF9900"/>
    <a:srgbClr val="FFFFFF"/>
    <a:srgbClr val="EB665F"/>
    <a:srgbClr val="5C309E"/>
    <a:srgbClr val="2D547F"/>
    <a:srgbClr val="305A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85" autoAdjust="0"/>
    <p:restoredTop sz="90318" autoAdjust="0"/>
  </p:normalViewPr>
  <p:slideViewPr>
    <p:cSldViewPr>
      <p:cViewPr varScale="1">
        <p:scale>
          <a:sx n="66" d="100"/>
          <a:sy n="66" d="100"/>
        </p:scale>
        <p:origin x="-1656" y="-10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2202" y="-96"/>
      </p:cViewPr>
      <p:guideLst>
        <p:guide orient="horz" pos="2709"/>
        <p:guide orient="horz" pos="3127"/>
        <p:guide pos="1802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1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6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1" y="9428166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7558D090-B626-4D22-A007-A5A3660C99F7}" type="slidenum">
              <a:rPr lang="en-GB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151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1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6125"/>
            <a:ext cx="537368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3" y="4714877"/>
            <a:ext cx="5438774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6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1" y="9428166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3DD0910B-2FDF-4798-80B8-16587F7BFABD}" type="slidenum">
              <a:rPr lang="en-US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30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0910B-2FDF-4798-80B8-16587F7BFAB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8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0910B-2FDF-4798-80B8-16587F7BFABD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0910B-2FDF-4798-80B8-16587F7BFABD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8" name="Rectangle 10"/>
          <p:cNvSpPr>
            <a:spLocks noChangeArrowheads="1"/>
          </p:cNvSpPr>
          <p:nvPr/>
        </p:nvSpPr>
        <p:spPr bwMode="auto">
          <a:xfrm>
            <a:off x="5817096" y="6445250"/>
            <a:ext cx="3621484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/>
            <a:r>
              <a:rPr lang="en-US" altLang="fr-FR" sz="800" baseline="0" dirty="0">
                <a:solidFill>
                  <a:srgbClr val="003366"/>
                </a:solidFill>
              </a:rPr>
              <a:t>July </a:t>
            </a:r>
            <a:r>
              <a:rPr lang="en-US" altLang="fr-FR" sz="800" dirty="0">
                <a:solidFill>
                  <a:srgbClr val="003366"/>
                </a:solidFill>
              </a:rPr>
              <a:t>2017</a:t>
            </a:r>
            <a:r>
              <a:rPr lang="fr-FR" altLang="fr-FR" sz="800" dirty="0">
                <a:solidFill>
                  <a:srgbClr val="003366"/>
                </a:solidFill>
              </a:rPr>
              <a:t>-  Pág. </a:t>
            </a:r>
            <a:fld id="{1C489DA4-6B0B-4A79-909D-834C5E0EECA3}" type="slidenum">
              <a:rPr lang="fr-FR" altLang="fr-FR" sz="800">
                <a:solidFill>
                  <a:srgbClr val="003366"/>
                </a:solidFill>
              </a:rPr>
              <a:pPr algn="r"/>
              <a:t>‹Nº›</a:t>
            </a:fld>
            <a:r>
              <a:rPr lang="fr-FR" altLang="fr-FR" sz="800" dirty="0">
                <a:solidFill>
                  <a:srgbClr val="003366"/>
                </a:solidFill>
              </a:rPr>
              <a:t> -</a:t>
            </a:r>
          </a:p>
          <a:p>
            <a:pPr algn="l"/>
            <a:endParaRPr lang="fr-FR" altLang="fr-FR" sz="800" dirty="0">
              <a:solidFill>
                <a:srgbClr val="003366"/>
              </a:solidFill>
            </a:endParaRPr>
          </a:p>
        </p:txBody>
      </p:sp>
      <p:sp>
        <p:nvSpPr>
          <p:cNvPr id="1266701" name="Rectangle 13"/>
          <p:cNvSpPr>
            <a:spLocks noChangeArrowheads="1"/>
          </p:cNvSpPr>
          <p:nvPr/>
        </p:nvSpPr>
        <p:spPr bwMode="white">
          <a:xfrm>
            <a:off x="-15552" y="-27384"/>
            <a:ext cx="9921552" cy="4320480"/>
          </a:xfrm>
          <a:prstGeom prst="rect">
            <a:avLst/>
          </a:prstGeom>
          <a:gradFill>
            <a:gsLst>
              <a:gs pos="0">
                <a:srgbClr val="2D547F">
                  <a:alpha val="58824"/>
                </a:srgbClr>
              </a:gs>
              <a:gs pos="100000">
                <a:srgbClr val="2D547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1266708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503238" y="1642368"/>
            <a:ext cx="8412162" cy="1498600"/>
          </a:xfrm>
          <a:noFill/>
        </p:spPr>
        <p:txBody>
          <a:bodyPr lIns="0" tIns="0" rIns="0" bIns="0" anchor="b"/>
          <a:lstStyle>
            <a:lvl1pPr algn="r">
              <a:defRPr/>
            </a:lvl1pPr>
          </a:lstStyle>
          <a:p>
            <a:endParaRPr lang="fr-FR" altLang="fr-FR" dirty="0"/>
          </a:p>
        </p:txBody>
      </p:sp>
      <p:sp>
        <p:nvSpPr>
          <p:cNvPr id="1266709" name="Rectangle 2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03238" y="3744317"/>
            <a:ext cx="8412162" cy="1412875"/>
          </a:xfrm>
        </p:spPr>
        <p:txBody>
          <a:bodyPr lIns="0" tIns="0" rIns="0" bIns="0"/>
          <a:lstStyle>
            <a:lvl1pPr marL="0" indent="0" algn="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s-ES" altLang="fr-FR" dirty="0"/>
              <a:t>Haga clic para modificar el estilo de subtítulo del patrón</a:t>
            </a:r>
            <a:endParaRPr lang="fr-FR" altLang="fr-FR" dirty="0"/>
          </a:p>
        </p:txBody>
      </p:sp>
      <p:sp>
        <p:nvSpPr>
          <p:cNvPr id="15" name="Rectangle 20"/>
          <p:cNvSpPr txBox="1">
            <a:spLocks noChangeArrowheads="1"/>
          </p:cNvSpPr>
          <p:nvPr userDrawn="1"/>
        </p:nvSpPr>
        <p:spPr bwMode="auto">
          <a:xfrm>
            <a:off x="503238" y="0"/>
            <a:ext cx="8412162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58F71DF-B26F-4F74-9F23-6473A523C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5949280"/>
            <a:ext cx="2068933" cy="6896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34629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72000" numCol="1" anchor="ctr" anchorCtr="0" compatLnSpc="1">
            <a:prstTxWarp prst="textNoShape">
              <a:avLst/>
            </a:prstTxWarp>
          </a:bodyPr>
          <a:lstStyle>
            <a:lvl1pPr>
              <a:defRPr lang="es-ES" sz="28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s-ES" baseline="0" noProof="0" dirty="0" smtClean="0">
                <a:solidFill>
                  <a:srgbClr val="346294"/>
                </a:solidFill>
                <a:latin typeface="+mn-lt"/>
                <a:ea typeface="+mn-ea"/>
                <a:cs typeface="Arial" pitchFamily="34" charset="0"/>
              </a:defRPr>
            </a:lvl1pPr>
            <a:lvl2pPr algn="l" rtl="0" eaLnBrk="1" fontAlgn="base" hangingPunct="1">
              <a:spcBef>
                <a:spcPct val="20000"/>
              </a:spcBef>
              <a:spcAft>
                <a:spcPct val="0"/>
              </a:spcAft>
              <a:defRPr lang="es-ES" noProof="0" dirty="0" smtClean="0">
                <a:solidFill>
                  <a:srgbClr val="346294"/>
                </a:solidFill>
                <a:latin typeface="+mn-lt"/>
                <a:ea typeface="+mn-ea"/>
                <a:cs typeface="Arial" pitchFamily="34" charset="0"/>
              </a:defRPr>
            </a:lvl2pPr>
            <a:lvl3pPr algn="l" rtl="0" eaLnBrk="1" fontAlgn="base" hangingPunct="1">
              <a:spcBef>
                <a:spcPct val="20000"/>
              </a:spcBef>
              <a:spcAft>
                <a:spcPct val="0"/>
              </a:spcAft>
              <a:defRPr lang="es-ES" noProof="0" dirty="0" smtClean="0">
                <a:solidFill>
                  <a:srgbClr val="346294"/>
                </a:solidFill>
                <a:latin typeface="+mn-lt"/>
                <a:ea typeface="+mn-ea"/>
                <a:cs typeface="Arial" pitchFamily="34" charset="0"/>
              </a:defRPr>
            </a:lvl3pPr>
            <a:lvl4pPr algn="l" rtl="0" eaLnBrk="1" fontAlgn="base" hangingPunct="1">
              <a:spcBef>
                <a:spcPct val="20000"/>
              </a:spcBef>
              <a:spcAft>
                <a:spcPct val="0"/>
              </a:spcAft>
              <a:defRPr lang="es-ES" noProof="0" dirty="0" smtClean="0">
                <a:solidFill>
                  <a:srgbClr val="346294"/>
                </a:solidFill>
                <a:latin typeface="+mn-lt"/>
                <a:ea typeface="+mn-ea"/>
                <a:cs typeface="Arial" pitchFamily="34" charset="0"/>
              </a:defRPr>
            </a:lvl4pPr>
            <a:lvl5pPr algn="l" rtl="0" eaLnBrk="1" fontAlgn="base" hangingPunct="1">
              <a:spcBef>
                <a:spcPct val="20000"/>
              </a:spcBef>
              <a:spcAft>
                <a:spcPct val="0"/>
              </a:spcAft>
              <a:defRPr lang="es-ES" noProof="0" dirty="0">
                <a:solidFill>
                  <a:srgbClr val="346294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88950" y="1065213"/>
            <a:ext cx="4446588" cy="4992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87938" y="1065213"/>
            <a:ext cx="4446587" cy="4992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 userDrawn="1"/>
        </p:nvSpPr>
        <p:spPr bwMode="auto"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rgbClr val="6E6E6E">
                  <a:alpha val="63922"/>
                </a:srgbClr>
              </a:gs>
              <a:gs pos="100000">
                <a:srgbClr val="6E6E6E"/>
              </a:gs>
            </a:gsLst>
            <a:lin ang="5400000" scaled="1"/>
          </a:gra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0"/>
          </p:nvPr>
        </p:nvSpPr>
        <p:spPr>
          <a:xfrm>
            <a:off x="416496" y="2924944"/>
            <a:ext cx="9056687" cy="936104"/>
          </a:xfrm>
        </p:spPr>
        <p:txBody>
          <a:bodyPr/>
          <a:lstStyle>
            <a:lvl1pPr algn="ctr">
              <a:buNone/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noProof="0" dirty="0" err="1"/>
              <a:t>Haga</a:t>
            </a:r>
            <a:r>
              <a:rPr lang="pt-BR" noProof="0" dirty="0"/>
              <a:t> </a:t>
            </a:r>
            <a:r>
              <a:rPr lang="pt-BR" noProof="0" dirty="0" err="1"/>
              <a:t>clic</a:t>
            </a:r>
            <a:r>
              <a:rPr lang="pt-BR" noProof="0" dirty="0"/>
              <a:t> para modificar </a:t>
            </a:r>
            <a:r>
              <a:rPr lang="pt-BR" noProof="0" dirty="0" err="1"/>
              <a:t>el</a:t>
            </a:r>
            <a:r>
              <a:rPr lang="pt-BR" noProof="0" dirty="0"/>
              <a:t> estilo de texto </a:t>
            </a:r>
            <a:r>
              <a:rPr lang="pt-BR" noProof="0" dirty="0" err="1"/>
              <a:t>del</a:t>
            </a:r>
            <a:r>
              <a:rPr lang="pt-BR" noProof="0" dirty="0"/>
              <a:t> </a:t>
            </a:r>
            <a:r>
              <a:rPr lang="pt-BR" noProof="0" dirty="0" err="1"/>
              <a:t>patrón</a:t>
            </a:r>
            <a:endParaRPr lang="pt-B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 bwMode="auto"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rgbClr val="2D547F"/>
              </a:gs>
              <a:gs pos="100000">
                <a:srgbClr val="2D547F"/>
              </a:gs>
            </a:gsLst>
            <a:lin ang="5400000" scaled="1"/>
          </a:gra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5 Marcador de texto"/>
          <p:cNvSpPr>
            <a:spLocks noGrp="1"/>
          </p:cNvSpPr>
          <p:nvPr>
            <p:ph type="body" sz="quarter" idx="10"/>
          </p:nvPr>
        </p:nvSpPr>
        <p:spPr>
          <a:xfrm>
            <a:off x="416496" y="2924944"/>
            <a:ext cx="9056687" cy="2519362"/>
          </a:xfrm>
        </p:spPr>
        <p:txBody>
          <a:bodyPr/>
          <a:lstStyle>
            <a:lvl1pPr algn="ctr">
              <a:buNone/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noProof="0" dirty="0" err="1"/>
              <a:t>Haga</a:t>
            </a:r>
            <a:r>
              <a:rPr lang="pt-BR" noProof="0" dirty="0"/>
              <a:t> </a:t>
            </a:r>
            <a:r>
              <a:rPr lang="pt-BR" noProof="0" dirty="0" err="1"/>
              <a:t>clic</a:t>
            </a:r>
            <a:r>
              <a:rPr lang="pt-BR" noProof="0" dirty="0"/>
              <a:t> para modificar </a:t>
            </a:r>
            <a:r>
              <a:rPr lang="pt-BR" noProof="0" dirty="0" err="1"/>
              <a:t>el</a:t>
            </a:r>
            <a:r>
              <a:rPr lang="pt-BR" noProof="0" dirty="0"/>
              <a:t> estilo de texto </a:t>
            </a:r>
            <a:r>
              <a:rPr lang="pt-BR" noProof="0" dirty="0" err="1"/>
              <a:t>del</a:t>
            </a:r>
            <a:r>
              <a:rPr lang="pt-BR" noProof="0" dirty="0"/>
              <a:t> </a:t>
            </a:r>
            <a:r>
              <a:rPr lang="pt-BR" noProof="0" dirty="0" err="1"/>
              <a:t>patrón</a:t>
            </a:r>
            <a:endParaRPr lang="pt-BR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065213"/>
            <a:ext cx="9045575" cy="499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dirty="0" err="1"/>
              <a:t>Haga</a:t>
            </a:r>
            <a:r>
              <a:rPr lang="pt-BR" noProof="0" dirty="0"/>
              <a:t> </a:t>
            </a:r>
            <a:r>
              <a:rPr lang="pt-BR" noProof="0" dirty="0" err="1"/>
              <a:t>clic</a:t>
            </a:r>
            <a:r>
              <a:rPr lang="pt-BR" noProof="0" dirty="0"/>
              <a:t> para modificar </a:t>
            </a:r>
            <a:r>
              <a:rPr lang="pt-BR" noProof="0" dirty="0" err="1"/>
              <a:t>el</a:t>
            </a:r>
            <a:r>
              <a:rPr lang="pt-BR" noProof="0" dirty="0"/>
              <a:t> estilo de texto </a:t>
            </a:r>
            <a:r>
              <a:rPr lang="pt-BR" noProof="0" dirty="0" err="1"/>
              <a:t>del</a:t>
            </a:r>
            <a:r>
              <a:rPr lang="pt-BR" noProof="0" dirty="0"/>
              <a:t> </a:t>
            </a:r>
            <a:r>
              <a:rPr lang="pt-BR" noProof="0" dirty="0" err="1"/>
              <a:t>patrón</a:t>
            </a:r>
            <a:endParaRPr lang="pt-BR" noProof="0" dirty="0"/>
          </a:p>
          <a:p>
            <a:pPr lvl="1"/>
            <a:r>
              <a:rPr lang="pt-BR" noProof="0" dirty="0"/>
              <a:t>Segundo </a:t>
            </a:r>
            <a:r>
              <a:rPr lang="pt-BR" noProof="0" dirty="0" err="1"/>
              <a:t>nivel</a:t>
            </a:r>
            <a:endParaRPr lang="pt-BR" noProof="0" dirty="0"/>
          </a:p>
          <a:p>
            <a:pPr lvl="2"/>
            <a:r>
              <a:rPr lang="pt-BR" noProof="0" dirty="0" err="1"/>
              <a:t>Tercer</a:t>
            </a:r>
            <a:r>
              <a:rPr lang="pt-BR" noProof="0" dirty="0"/>
              <a:t> </a:t>
            </a:r>
            <a:r>
              <a:rPr lang="pt-BR" noProof="0" dirty="0" err="1"/>
              <a:t>nivel</a:t>
            </a:r>
            <a:endParaRPr lang="pt-BR" noProof="0" dirty="0"/>
          </a:p>
          <a:p>
            <a:pPr lvl="3"/>
            <a:r>
              <a:rPr lang="pt-BR" noProof="0" dirty="0" err="1"/>
              <a:t>Cuarto</a:t>
            </a:r>
            <a:r>
              <a:rPr lang="pt-BR" noProof="0" dirty="0"/>
              <a:t> </a:t>
            </a:r>
            <a:r>
              <a:rPr lang="pt-BR" noProof="0" dirty="0" err="1"/>
              <a:t>nivel</a:t>
            </a:r>
            <a:endParaRPr lang="pt-BR" noProof="0" dirty="0"/>
          </a:p>
          <a:p>
            <a:pPr lvl="4"/>
            <a:r>
              <a:rPr lang="pt-BR" noProof="0" dirty="0"/>
              <a:t>Quinto </a:t>
            </a:r>
            <a:r>
              <a:rPr lang="pt-BR" noProof="0" dirty="0" err="1"/>
              <a:t>nivel</a:t>
            </a:r>
            <a:endParaRPr lang="pt-BR" noProof="0" dirty="0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828675"/>
          </a:xfrm>
          <a:prstGeom prst="rect">
            <a:avLst/>
          </a:prstGeom>
          <a:solidFill>
            <a:srgbClr val="34629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dirty="0" err="1"/>
              <a:t>Haga</a:t>
            </a:r>
            <a:r>
              <a:rPr lang="pt-BR" noProof="0" dirty="0"/>
              <a:t> </a:t>
            </a:r>
            <a:r>
              <a:rPr lang="pt-BR" noProof="0" dirty="0" err="1"/>
              <a:t>clic</a:t>
            </a:r>
            <a:r>
              <a:rPr lang="pt-BR" noProof="0" dirty="0"/>
              <a:t> para modificar </a:t>
            </a:r>
            <a:r>
              <a:rPr lang="pt-BR" noProof="0" dirty="0" err="1"/>
              <a:t>el</a:t>
            </a:r>
            <a:r>
              <a:rPr lang="pt-BR" noProof="0" dirty="0"/>
              <a:t> estilo de título </a:t>
            </a:r>
            <a:r>
              <a:rPr lang="pt-BR" noProof="0" dirty="0" err="1"/>
              <a:t>del</a:t>
            </a:r>
            <a:r>
              <a:rPr lang="pt-BR" noProof="0" dirty="0"/>
              <a:t> </a:t>
            </a:r>
            <a:r>
              <a:rPr lang="pt-BR" noProof="0" dirty="0" err="1"/>
              <a:t>patrón</a:t>
            </a:r>
            <a:endParaRPr lang="pt-BR" noProof="0" dirty="0"/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3728864" y="6445250"/>
            <a:ext cx="58991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/>
            <a:r>
              <a:rPr lang="en-US" altLang="fr-FR" sz="800" baseline="0" dirty="0">
                <a:solidFill>
                  <a:schemeClr val="accent6"/>
                </a:solidFill>
              </a:rPr>
              <a:t>July </a:t>
            </a:r>
            <a:r>
              <a:rPr lang="en-US" altLang="fr-FR" sz="800" dirty="0">
                <a:solidFill>
                  <a:schemeClr val="accent6"/>
                </a:solidFill>
              </a:rPr>
              <a:t>2017</a:t>
            </a:r>
            <a:r>
              <a:rPr lang="fr-FR" altLang="fr-FR" sz="800" dirty="0">
                <a:solidFill>
                  <a:schemeClr val="accent6"/>
                </a:solidFill>
              </a:rPr>
              <a:t>-  Pág. </a:t>
            </a:r>
            <a:fld id="{D9DCA903-F17D-4B9B-9BC3-27441176AB2C}" type="slidenum">
              <a:rPr lang="fr-FR" altLang="fr-FR" sz="800">
                <a:solidFill>
                  <a:schemeClr val="accent6"/>
                </a:solidFill>
              </a:rPr>
              <a:pPr algn="r"/>
              <a:t>‹Nº›</a:t>
            </a:fld>
            <a:r>
              <a:rPr lang="fr-FR" altLang="fr-FR" sz="800" dirty="0">
                <a:solidFill>
                  <a:schemeClr val="accent6"/>
                </a:solidFill>
              </a:rPr>
              <a:t> -</a:t>
            </a:r>
          </a:p>
          <a:p>
            <a:pPr algn="r"/>
            <a:endParaRPr lang="fr-FR" altLang="fr-FR" sz="800" dirty="0">
              <a:solidFill>
                <a:schemeClr val="accent6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438B242-FB22-44D8-BA46-B6F774D472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6259301"/>
            <a:ext cx="1371791" cy="4572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63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ankGothic Md B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ankGothic Md B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ankGothic Md B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ankGothic Md B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ankGothic Md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ankGothic Md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ankGothic Md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ankGothic Md B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346294"/>
          </a:solidFill>
          <a:latin typeface="+mn-lt"/>
          <a:ea typeface="+mn-ea"/>
          <a:cs typeface="Arial" pitchFamily="34" charset="0"/>
        </a:defRPr>
      </a:lvl1pPr>
      <a:lvl2pPr marL="762000" indent="-3048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346294"/>
          </a:solidFill>
          <a:latin typeface="+mn-lt"/>
          <a:cs typeface="Arial" pitchFamily="34" charset="0"/>
        </a:defRPr>
      </a:lvl2pPr>
      <a:lvl3pPr marL="1181100" indent="-2667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346294"/>
          </a:solidFill>
          <a:latin typeface="+mn-lt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rgbClr val="346294"/>
          </a:solidFill>
          <a:latin typeface="+mn-lt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rgbClr val="346294"/>
          </a:solidFill>
          <a:latin typeface="+mn-lt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rgbClr val="0033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rgbClr val="0033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rgbClr val="0033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rgbClr val="003366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44488" y="1052736"/>
            <a:ext cx="9289032" cy="3096344"/>
          </a:xfrm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pt-BR" sz="3200" b="1" cap="all" dirty="0"/>
              <a:t/>
            </a:r>
            <a:br>
              <a:rPr lang="pt-BR" sz="3200" b="1" cap="all" dirty="0"/>
            </a:br>
            <a:r>
              <a:rPr lang="es-ES" altLang="es-E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CONCESSÕES NOS PORTOS.</a:t>
            </a:r>
            <a:br>
              <a:rPr lang="es-ES" altLang="es-E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" altLang="es-E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 EXPERIÊNCIA ESPANHOLA</a:t>
            </a:r>
            <a:r>
              <a:rPr lang="es-ES" altLang="es-ES" sz="3200" b="1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/>
            </a:r>
            <a:br>
              <a:rPr lang="es-ES" altLang="es-ES" sz="3200" b="1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endParaRPr lang="pt-BR" sz="3200" b="1" cap="all" dirty="0"/>
          </a:p>
        </p:txBody>
      </p:sp>
      <p:sp>
        <p:nvSpPr>
          <p:cNvPr id="12687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653136"/>
            <a:ext cx="8698234" cy="1512168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GB" altLang="es-ES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en-GB" altLang="es-ES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en-GB" altLang="es-ES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GB" altLang="es-ES" b="1" dirty="0">
                <a:solidFill>
                  <a:schemeClr val="tx1"/>
                </a:solidFill>
              </a:rPr>
              <a:t>Ph.D. Civil Eng. José Luis Estrada</a:t>
            </a:r>
          </a:p>
          <a:p>
            <a:pPr>
              <a:spcBef>
                <a:spcPct val="0"/>
              </a:spcBef>
            </a:pPr>
            <a:r>
              <a:rPr lang="en-GB" altLang="es-ES" dirty="0">
                <a:solidFill>
                  <a:schemeClr val="tx1"/>
                </a:solidFill>
              </a:rPr>
              <a:t>Managing Partner </a:t>
            </a:r>
          </a:p>
          <a:p>
            <a:pPr>
              <a:spcBef>
                <a:spcPct val="0"/>
              </a:spcBef>
            </a:pPr>
            <a:r>
              <a:rPr lang="en-GB" altLang="es-ES" dirty="0">
                <a:solidFill>
                  <a:schemeClr val="tx1"/>
                </a:solidFill>
              </a:rPr>
              <a:t>Estrada Port Consulting, SL </a:t>
            </a:r>
          </a:p>
          <a:p>
            <a:pPr>
              <a:spcBef>
                <a:spcPct val="0"/>
              </a:spcBef>
            </a:pPr>
            <a:endParaRPr lang="en-GB" altLang="es-ES" b="1" dirty="0">
              <a:solidFill>
                <a:schemeClr val="tx1"/>
              </a:solidFill>
            </a:endParaRPr>
          </a:p>
          <a:p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00472" y="332656"/>
            <a:ext cx="9433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1ª CONFERENCIA </a:t>
            </a:r>
            <a:r>
              <a:rPr lang="es-E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INTERNACIONAL DE PORTOS</a:t>
            </a:r>
          </a:p>
          <a:p>
            <a:pPr>
              <a:defRPr/>
            </a:pPr>
            <a:r>
              <a:rPr lang="es-E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“TRANSPORTE MARÍTIMO PORTUÁRIO – DESAFIOS e EXPECTATIVAS”</a:t>
            </a:r>
          </a:p>
          <a:p>
            <a:pPr>
              <a:defRPr/>
            </a:pPr>
            <a:r>
              <a:rPr lang="es-E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CODESA - IFES</a:t>
            </a:r>
          </a:p>
          <a:p>
            <a:pPr>
              <a:defRPr/>
            </a:pPr>
            <a:r>
              <a:rPr lang="es-E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Vitoria do Espirito Santo, 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3 a 5 </a:t>
            </a:r>
            <a:r>
              <a:rPr lang="es-E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de Julio de 2017, </a:t>
            </a:r>
            <a:r>
              <a:rPr lang="es-ES" alt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Brazil</a:t>
            </a:r>
            <a:endParaRPr lang="es-ES" altLang="es-E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TRAFFIC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00472" y="1268760"/>
            <a:ext cx="3312368" cy="33655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es-ES_tradnl" altLang="zh-CN" sz="1400" b="1" dirty="0">
              <a:solidFill>
                <a:srgbClr val="333399"/>
              </a:solidFill>
              <a:ea typeface="宋体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27000"/>
            <a:ext cx="9912350" cy="66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4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41563"/>
            <a:ext cx="9906000" cy="828675"/>
          </a:xfrm>
        </p:spPr>
        <p:txBody>
          <a:bodyPr/>
          <a:lstStyle/>
          <a:p>
            <a:r>
              <a:rPr lang="es-ES" sz="2400" dirty="0"/>
              <a:t>TRAFFIC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6456" y="5413051"/>
            <a:ext cx="9849544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 algn="l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180975" algn="l"/>
              </a:tabLst>
            </a:pP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Since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2001,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number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 of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TEUs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were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growing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at a 7.4%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average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rate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,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until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13,1 M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TEUs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in 2007. After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crisis in 2009,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traffic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carried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on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growing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(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except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2013)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until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15,08 M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TEUs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in 2016.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average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rate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of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growing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in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this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period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has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been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3,6% per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year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(2009-2016).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55651" y="908050"/>
            <a:ext cx="87852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                    CONTAINER TRAFFIC  EVOLUTION </a:t>
            </a:r>
            <a:r>
              <a:rPr lang="es-ES_tradnl" altLang="zh-CN" sz="14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(</a:t>
            </a:r>
            <a:r>
              <a:rPr lang="es-ES_tradnl" altLang="zh-CN" sz="14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millions</a:t>
            </a:r>
            <a:r>
              <a:rPr lang="es-ES_tradnl" altLang="zh-CN" sz="14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 of </a:t>
            </a:r>
            <a:r>
              <a:rPr lang="es-ES_tradnl" altLang="zh-CN" sz="14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TEUs</a:t>
            </a:r>
            <a:r>
              <a:rPr lang="es-ES_tradnl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099932" y="4872991"/>
            <a:ext cx="4173548" cy="54006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50000"/>
              </a:spcBef>
            </a:pPr>
            <a:r>
              <a:rPr lang="es-ES_tradnl" altLang="zh-CN" sz="1000" b="1" dirty="0">
                <a:solidFill>
                  <a:srgbClr val="346294"/>
                </a:solidFill>
                <a:ea typeface="宋体" pitchFamily="2" charset="-122"/>
              </a:rPr>
              <a:t>Fuente: </a:t>
            </a:r>
            <a:r>
              <a:rPr lang="es-ES_tradnl" altLang="zh-CN" sz="1000" dirty="0">
                <a:solidFill>
                  <a:srgbClr val="346294"/>
                </a:solidFill>
                <a:ea typeface="宋体" pitchFamily="2" charset="-122"/>
              </a:rPr>
              <a:t>Puertos del Estado</a:t>
            </a:r>
          </a:p>
          <a:p>
            <a:pPr algn="r">
              <a:spcBef>
                <a:spcPct val="50000"/>
              </a:spcBef>
            </a:pPr>
            <a:r>
              <a:rPr lang="es-ES_tradnl" altLang="zh-CN" sz="1000" b="1" dirty="0">
                <a:solidFill>
                  <a:srgbClr val="346294"/>
                </a:solidFill>
                <a:ea typeface="宋体" pitchFamily="2" charset="-122"/>
              </a:rPr>
              <a:t>Elaboración:</a:t>
            </a:r>
            <a:r>
              <a:rPr lang="es-ES_tradnl" altLang="zh-CN" sz="1000" dirty="0">
                <a:solidFill>
                  <a:srgbClr val="346294"/>
                </a:solidFill>
                <a:ea typeface="宋体" pitchFamily="2" charset="-122"/>
              </a:rPr>
              <a:t> Estrada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1AFD1FF-ED6C-4D33-9A23-BEE412FF6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44" y="1397375"/>
            <a:ext cx="6481795" cy="389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3CA4089-8D12-498B-BA15-A1F63EA14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35" y="1556794"/>
            <a:ext cx="6984777" cy="4114326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049344" y="4562056"/>
            <a:ext cx="1856656" cy="54006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50000"/>
              </a:spcBef>
            </a:pPr>
            <a:r>
              <a:rPr lang="es-ES_tradnl" altLang="zh-CN" sz="1000" b="1" dirty="0">
                <a:solidFill>
                  <a:srgbClr val="346294"/>
                </a:solidFill>
                <a:ea typeface="宋体" pitchFamily="2" charset="-122"/>
              </a:rPr>
              <a:t>Fuente: </a:t>
            </a:r>
            <a:r>
              <a:rPr lang="es-ES_tradnl" altLang="zh-CN" sz="1000" dirty="0">
                <a:solidFill>
                  <a:srgbClr val="346294"/>
                </a:solidFill>
                <a:ea typeface="宋体" pitchFamily="2" charset="-122"/>
              </a:rPr>
              <a:t>Puertos del Estado</a:t>
            </a:r>
          </a:p>
          <a:p>
            <a:pPr algn="r">
              <a:spcBef>
                <a:spcPct val="50000"/>
              </a:spcBef>
            </a:pPr>
            <a:r>
              <a:rPr lang="es-ES_tradnl" altLang="zh-CN" sz="1000" b="1" dirty="0">
                <a:solidFill>
                  <a:srgbClr val="346294"/>
                </a:solidFill>
                <a:ea typeface="宋体" pitchFamily="2" charset="-122"/>
              </a:rPr>
              <a:t>Elaboración:</a:t>
            </a:r>
            <a:r>
              <a:rPr lang="es-ES_tradnl" altLang="zh-CN" sz="1000" dirty="0">
                <a:solidFill>
                  <a:srgbClr val="346294"/>
                </a:solidFill>
                <a:ea typeface="宋体" pitchFamily="2" charset="-122"/>
              </a:rPr>
              <a:t> Estrada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TRAFFIC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12712" y="908720"/>
            <a:ext cx="9793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            CONTAINER TRAFFIC BY PORT AUTHORITY </a:t>
            </a:r>
            <a:r>
              <a:rPr lang="es-ES_tradnl" altLang="zh-CN" sz="14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(</a:t>
            </a:r>
            <a:r>
              <a:rPr lang="es-ES_tradnl" altLang="zh-CN" sz="14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TEUs</a:t>
            </a:r>
            <a:r>
              <a:rPr lang="es-ES_tradnl" altLang="zh-CN" sz="14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)</a:t>
            </a:r>
            <a:r>
              <a:rPr lang="es-ES_tradnl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44488" y="5491273"/>
            <a:ext cx="9561511" cy="91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 algn="l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180975" algn="l"/>
              </a:tabLst>
            </a:pP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Port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Authority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of Algeciras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is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heading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Spanish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ranking,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with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4,7 M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TEUs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in 2016.</a:t>
            </a:r>
          </a:p>
          <a:p>
            <a:pPr marL="180975" indent="-180975" algn="l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180975" algn="l"/>
              </a:tabLst>
            </a:pP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three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first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Port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Authorities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(Algeciras, Valencia and Barcelona)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handle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77% of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traffic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and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first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five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handle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87% of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container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traffic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in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TEUs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.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394310" y="1278052"/>
            <a:ext cx="53803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 dirty="0">
                <a:solidFill>
                  <a:srgbClr val="346294"/>
                </a:solidFill>
              </a:rPr>
              <a:t>TOTAL PORT SYSTEM IN 2016: 15,08 M TEUS</a:t>
            </a:r>
          </a:p>
        </p:txBody>
      </p:sp>
    </p:spTree>
    <p:extLst>
      <p:ext uri="{BB962C8B-B14F-4D97-AF65-F5344CB8AC3E}">
        <p14:creationId xmlns:p14="http://schemas.microsoft.com/office/powerpoint/2010/main" val="10489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TRAFFIC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00472" y="908720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b="1" dirty="0">
                <a:solidFill>
                  <a:srgbClr val="346294"/>
                </a:solidFill>
              </a:rPr>
              <a:t> CONTAINER TRAFFIC: TRANSIT VS I/E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32451" y="4221088"/>
            <a:ext cx="4173548" cy="54006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50000"/>
              </a:spcBef>
            </a:pPr>
            <a:r>
              <a:rPr lang="es-ES_tradnl" altLang="zh-CN" sz="800" b="1" dirty="0" err="1">
                <a:solidFill>
                  <a:srgbClr val="346294"/>
                </a:solidFill>
                <a:ea typeface="宋体" pitchFamily="2" charset="-122"/>
              </a:rPr>
              <a:t>Source</a:t>
            </a:r>
            <a:r>
              <a:rPr lang="es-ES_tradnl" altLang="zh-CN" sz="800" b="1" dirty="0">
                <a:solidFill>
                  <a:srgbClr val="346294"/>
                </a:solidFill>
                <a:ea typeface="宋体" pitchFamily="2" charset="-122"/>
              </a:rPr>
              <a:t>: </a:t>
            </a:r>
            <a:r>
              <a:rPr lang="es-ES_tradnl" altLang="zh-CN" sz="800" dirty="0">
                <a:solidFill>
                  <a:srgbClr val="346294"/>
                </a:solidFill>
                <a:ea typeface="宋体" pitchFamily="2" charset="-122"/>
              </a:rPr>
              <a:t>Puertos del Estado</a:t>
            </a:r>
          </a:p>
          <a:p>
            <a:pPr algn="r">
              <a:spcBef>
                <a:spcPct val="50000"/>
              </a:spcBef>
            </a:pPr>
            <a:r>
              <a:rPr lang="es-ES_tradnl" altLang="zh-CN" sz="800" b="1" dirty="0" err="1">
                <a:solidFill>
                  <a:srgbClr val="346294"/>
                </a:solidFill>
                <a:ea typeface="宋体" pitchFamily="2" charset="-122"/>
              </a:rPr>
              <a:t>Elaboration</a:t>
            </a:r>
            <a:r>
              <a:rPr lang="es-ES_tradnl" altLang="zh-CN" sz="800" b="1" dirty="0">
                <a:solidFill>
                  <a:srgbClr val="346294"/>
                </a:solidFill>
                <a:ea typeface="宋体" pitchFamily="2" charset="-122"/>
              </a:rPr>
              <a:t>:</a:t>
            </a:r>
            <a:r>
              <a:rPr lang="es-ES_tradnl" altLang="zh-CN" sz="800" dirty="0">
                <a:solidFill>
                  <a:srgbClr val="346294"/>
                </a:solidFill>
                <a:ea typeface="宋体" pitchFamily="2" charset="-122"/>
              </a:rPr>
              <a:t> Estrada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="" xmlns:a16="http://schemas.microsoft.com/office/drawing/2014/main" id="{032EC80A-C74B-4F71-8F9B-EF6486834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5713960"/>
            <a:ext cx="9561511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 algn="l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180975" algn="l"/>
              </a:tabLst>
            </a:pP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transit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(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transhipment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) of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containers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represents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more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than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50% of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container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traffic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in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TEUs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(52% in 2016)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4FA9A60-EC00-4536-AB6D-5CE62E030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162" y="1327358"/>
            <a:ext cx="6985980" cy="418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economic</a:t>
            </a:r>
            <a:r>
              <a:rPr lang="es-ES" dirty="0"/>
              <a:t> figures</a:t>
            </a:r>
          </a:p>
        </p:txBody>
      </p:sp>
    </p:spTree>
    <p:extLst>
      <p:ext uri="{BB962C8B-B14F-4D97-AF65-F5344CB8AC3E}">
        <p14:creationId xmlns:p14="http://schemas.microsoft.com/office/powerpoint/2010/main" val="44554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AB052071-4F53-4633-B767-F2A4413E2F95}"/>
              </a:ext>
            </a:extLst>
          </p:cNvPr>
          <p:cNvSpPr/>
          <p:nvPr/>
        </p:nvSpPr>
        <p:spPr bwMode="auto">
          <a:xfrm>
            <a:off x="0" y="6021288"/>
            <a:ext cx="2288704" cy="83671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ECONOMIC FIGURES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71550" y="908050"/>
            <a:ext cx="8172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_tradnl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            REVENUES/CASH FLOW EVOLUTION </a:t>
            </a:r>
            <a:r>
              <a:rPr lang="es-ES_tradnl" altLang="zh-CN" sz="14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(</a:t>
            </a:r>
            <a:r>
              <a:rPr lang="es-ES_tradnl" altLang="zh-CN" sz="14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millions</a:t>
            </a:r>
            <a:r>
              <a:rPr lang="es-ES_tradnl" altLang="zh-CN" sz="14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 of euros)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44488" y="5589240"/>
            <a:ext cx="9144000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0975" indent="-180975" algn="l">
              <a:spcBef>
                <a:spcPct val="50000"/>
              </a:spcBef>
              <a:buFontTx/>
              <a:buChar char="•"/>
              <a:tabLst>
                <a:tab pos="180975" algn="l"/>
              </a:tabLst>
              <a:defRPr/>
            </a:pPr>
            <a:r>
              <a:rPr lang="en-GB" sz="1500" dirty="0">
                <a:solidFill>
                  <a:srgbClr val="346294"/>
                </a:solidFill>
              </a:rPr>
              <a:t>The total operating revenues in 2015 of the whole system reached 1.004 M €, nearly the same as in 2014.</a:t>
            </a:r>
          </a:p>
          <a:p>
            <a:pPr marL="180975" indent="-180975" algn="l">
              <a:spcBef>
                <a:spcPct val="50000"/>
              </a:spcBef>
              <a:buFontTx/>
              <a:buChar char="•"/>
              <a:tabLst>
                <a:tab pos="180975" algn="l"/>
              </a:tabLst>
              <a:defRPr/>
            </a:pPr>
            <a:r>
              <a:rPr lang="en-GB" sz="1500" dirty="0">
                <a:solidFill>
                  <a:srgbClr val="346294"/>
                </a:solidFill>
              </a:rPr>
              <a:t>The cash flow reached in 2015 the figure of 494 M €, 6,4% less than in 2014.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323430" y="4581128"/>
            <a:ext cx="1526114" cy="396044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50000"/>
              </a:spcBef>
            </a:pPr>
            <a:r>
              <a:rPr lang="es-ES_tradnl" altLang="zh-CN" sz="800" b="1" dirty="0">
                <a:solidFill>
                  <a:srgbClr val="346294"/>
                </a:solidFill>
                <a:ea typeface="宋体" pitchFamily="2" charset="-122"/>
              </a:rPr>
              <a:t>Fuente: </a:t>
            </a:r>
            <a:r>
              <a:rPr lang="es-ES_tradnl" altLang="zh-CN" sz="800" dirty="0">
                <a:solidFill>
                  <a:srgbClr val="346294"/>
                </a:solidFill>
                <a:ea typeface="宋体" pitchFamily="2" charset="-122"/>
              </a:rPr>
              <a:t>Puertos del Estado</a:t>
            </a:r>
          </a:p>
          <a:p>
            <a:pPr algn="r">
              <a:spcBef>
                <a:spcPct val="50000"/>
              </a:spcBef>
            </a:pPr>
            <a:r>
              <a:rPr lang="es-ES_tradnl" altLang="zh-CN" sz="800" b="1" dirty="0" err="1">
                <a:solidFill>
                  <a:srgbClr val="346294"/>
                </a:solidFill>
                <a:ea typeface="宋体" pitchFamily="2" charset="-122"/>
              </a:rPr>
              <a:t>Elaboration</a:t>
            </a:r>
            <a:r>
              <a:rPr lang="es-ES_tradnl" altLang="zh-CN" sz="800" b="1" dirty="0">
                <a:solidFill>
                  <a:srgbClr val="346294"/>
                </a:solidFill>
                <a:ea typeface="宋体" pitchFamily="2" charset="-122"/>
              </a:rPr>
              <a:t>:</a:t>
            </a:r>
            <a:r>
              <a:rPr lang="es-ES_tradnl" altLang="zh-CN" sz="800" dirty="0">
                <a:solidFill>
                  <a:srgbClr val="346294"/>
                </a:solidFill>
                <a:ea typeface="宋体" pitchFamily="2" charset="-122"/>
              </a:rPr>
              <a:t> Estrada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D9776AD-C811-489C-8E2E-AF2A762B4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65" y="1292628"/>
            <a:ext cx="7766765" cy="421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2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 smtClean="0"/>
              <a:t>ECONOMIC FIGURES</a:t>
            </a:r>
            <a:endParaRPr lang="es-ES" sz="24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904875"/>
            <a:ext cx="8282880" cy="51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74638" indent="-274638" algn="l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12800" indent="-276225" algn="l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813" algn="l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AVERAGE ECONOMIC IMPACT OF THE DIFFERENT TAXES </a:t>
            </a:r>
            <a:r>
              <a:rPr lang="en-US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ON THE REVENUES </a:t>
            </a:r>
            <a:r>
              <a:rPr lang="en-US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OF THE PORT </a:t>
            </a:r>
            <a:r>
              <a:rPr lang="en-US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SYSTEM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  <a:defRPr/>
            </a:pPr>
            <a:endParaRPr lang="en-US" altLang="zh-CN" sz="1800" b="1" dirty="0" smtClean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Tax of Occupation                             25%</a:t>
            </a:r>
          </a:p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Tax of Activity                                   12%</a:t>
            </a:r>
          </a:p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Taxes  of utilization                           53%</a:t>
            </a:r>
          </a:p>
          <a:p>
            <a:pPr marL="285750" indent="-285750">
              <a:lnSpc>
                <a:spcPct val="11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Tax of the ship (T1)                18%</a:t>
            </a:r>
          </a:p>
          <a:p>
            <a:pPr marL="285750" indent="-285750">
              <a:lnSpc>
                <a:spcPct val="11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Tax of the goods (T3)              26%</a:t>
            </a:r>
          </a:p>
          <a:p>
            <a:pPr marL="285750" indent="-285750">
              <a:lnSpc>
                <a:spcPct val="11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Tax of the passengers (T2)        7%</a:t>
            </a:r>
          </a:p>
          <a:p>
            <a:pPr marL="285750" indent="-285750">
              <a:lnSpc>
                <a:spcPct val="11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Other taxes of utilization           2%</a:t>
            </a:r>
          </a:p>
          <a:p>
            <a:pPr marL="0" inden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Tax of navigational aids                        1%</a:t>
            </a:r>
          </a:p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Other incomes of </a:t>
            </a:r>
            <a:r>
              <a:rPr lang="en-US" altLang="zh-CN" sz="1800" b="1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bussines</a:t>
            </a:r>
            <a:r>
              <a:rPr lang="en-US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                   9%</a:t>
            </a:r>
            <a:endParaRPr lang="en-US" altLang="zh-CN" sz="1800" b="1" dirty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14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800872" y="6266545"/>
            <a:ext cx="4173548" cy="54006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50000"/>
              </a:spcBef>
            </a:pPr>
            <a:r>
              <a:rPr lang="es-ES_tradnl" altLang="zh-CN" sz="800" b="1" dirty="0" err="1">
                <a:solidFill>
                  <a:srgbClr val="346294"/>
                </a:solidFill>
                <a:ea typeface="宋体" pitchFamily="2" charset="-122"/>
              </a:rPr>
              <a:t>Source</a:t>
            </a:r>
            <a:r>
              <a:rPr lang="es-ES_tradnl" altLang="zh-CN" sz="800" b="1" dirty="0">
                <a:solidFill>
                  <a:srgbClr val="346294"/>
                </a:solidFill>
                <a:ea typeface="宋体" pitchFamily="2" charset="-122"/>
              </a:rPr>
              <a:t>: </a:t>
            </a:r>
            <a:r>
              <a:rPr lang="es-ES_tradnl" altLang="zh-CN" sz="800" dirty="0">
                <a:solidFill>
                  <a:srgbClr val="346294"/>
                </a:solidFill>
                <a:ea typeface="宋体" pitchFamily="2" charset="-122"/>
              </a:rPr>
              <a:t>Puertos del Estado</a:t>
            </a:r>
          </a:p>
          <a:p>
            <a:pPr algn="r">
              <a:spcBef>
                <a:spcPct val="50000"/>
              </a:spcBef>
            </a:pPr>
            <a:r>
              <a:rPr lang="es-ES_tradnl" altLang="zh-CN" sz="800" b="1" dirty="0" err="1">
                <a:solidFill>
                  <a:srgbClr val="346294"/>
                </a:solidFill>
                <a:ea typeface="宋体" pitchFamily="2" charset="-122"/>
              </a:rPr>
              <a:t>Elaboration</a:t>
            </a:r>
            <a:r>
              <a:rPr lang="es-ES_tradnl" altLang="zh-CN" sz="800" b="1" dirty="0">
                <a:solidFill>
                  <a:srgbClr val="346294"/>
                </a:solidFill>
                <a:ea typeface="宋体" pitchFamily="2" charset="-122"/>
              </a:rPr>
              <a:t>:</a:t>
            </a:r>
            <a:r>
              <a:rPr lang="es-ES_tradnl" altLang="zh-CN" sz="800" dirty="0">
                <a:solidFill>
                  <a:srgbClr val="346294"/>
                </a:solidFill>
                <a:ea typeface="宋体" pitchFamily="2" charset="-122"/>
              </a:rPr>
              <a:t> Estrada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 smtClean="0"/>
              <a:t>ECONOMIC FIGURES</a:t>
            </a:r>
            <a:endParaRPr lang="es-ES" sz="2400" dirty="0"/>
          </a:p>
        </p:txBody>
      </p:sp>
      <p:sp>
        <p:nvSpPr>
          <p:cNvPr id="11" name="1 Título"/>
          <p:cNvSpPr txBox="1">
            <a:spLocks/>
          </p:cNvSpPr>
          <p:nvPr/>
        </p:nvSpPr>
        <p:spPr bwMode="auto">
          <a:xfrm>
            <a:off x="14514" y="2208"/>
            <a:ext cx="9906000" cy="828675"/>
          </a:xfrm>
          <a:prstGeom prst="rect">
            <a:avLst/>
          </a:prstGeom>
          <a:solidFill>
            <a:srgbClr val="34629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72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9pPr>
          </a:lstStyle>
          <a:p>
            <a:r>
              <a:rPr lang="es-ES" sz="2400" kern="0" smtClean="0"/>
              <a:t>ECONOMIC FIGURES</a:t>
            </a:r>
            <a:endParaRPr lang="es-ES" sz="2400" kern="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00471" y="908720"/>
            <a:ext cx="970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b="1" dirty="0" smtClean="0">
                <a:solidFill>
                  <a:srgbClr val="346294"/>
                </a:solidFill>
              </a:rPr>
              <a:t>EVOLUTION OF PUBLIC AND PRIVATE (NOT PUBLIC) INVESTMENT</a:t>
            </a:r>
            <a:endParaRPr lang="es-ES" b="1" dirty="0">
              <a:solidFill>
                <a:srgbClr val="346294"/>
              </a:solidFill>
            </a:endParaRPr>
          </a:p>
        </p:txBody>
      </p:sp>
      <p:pic>
        <p:nvPicPr>
          <p:cNvPr id="15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08" y="1484785"/>
            <a:ext cx="6549812" cy="3957496"/>
          </a:xfrm>
          <a:prstGeom prst="rect">
            <a:avLst/>
          </a:prstGeom>
        </p:spPr>
      </p:pic>
      <p:sp>
        <p:nvSpPr>
          <p:cNvPr id="16" name="Text Box 4">
            <a:extLst>
              <a:ext uri="{FF2B5EF4-FFF2-40B4-BE49-F238E27FC236}">
                <a16:creationId xmlns="" xmlns:a16="http://schemas.microsoft.com/office/drawing/2014/main" id="{032EC80A-C74B-4F71-8F9B-EF6486834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72" y="5866360"/>
            <a:ext cx="9577064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s-ES_tradnl" altLang="zh-CN" sz="1400" dirty="0" err="1" smtClean="0">
                <a:solidFill>
                  <a:srgbClr val="346294"/>
                </a:solidFill>
                <a:ea typeface="宋体" pitchFamily="2" charset="-122"/>
              </a:rPr>
              <a:t>This</a:t>
            </a:r>
            <a:r>
              <a:rPr lang="es-ES_tradnl" altLang="zh-CN" sz="1400" dirty="0" smtClean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evolution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smtClean="0">
                <a:solidFill>
                  <a:srgbClr val="346294"/>
                </a:solidFill>
                <a:ea typeface="宋体" pitchFamily="2" charset="-122"/>
              </a:rPr>
              <a:t>of </a:t>
            </a:r>
            <a:r>
              <a:rPr lang="es-ES_tradnl" altLang="zh-CN" sz="1400" dirty="0" err="1" smtClean="0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 smtClean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 smtClean="0">
                <a:solidFill>
                  <a:srgbClr val="346294"/>
                </a:solidFill>
                <a:ea typeface="宋体" pitchFamily="2" charset="-122"/>
              </a:rPr>
              <a:t>private</a:t>
            </a:r>
            <a:r>
              <a:rPr lang="es-ES_tradnl" altLang="zh-CN" sz="1400" dirty="0" smtClean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 smtClean="0">
                <a:solidFill>
                  <a:srgbClr val="346294"/>
                </a:solidFill>
                <a:ea typeface="宋体" pitchFamily="2" charset="-122"/>
              </a:rPr>
              <a:t>investmens</a:t>
            </a:r>
            <a:r>
              <a:rPr lang="es-ES_tradnl" altLang="zh-CN" sz="1400" dirty="0" smtClean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 smtClean="0">
                <a:solidFill>
                  <a:srgbClr val="346294"/>
                </a:solidFill>
                <a:ea typeface="宋体" pitchFamily="2" charset="-122"/>
              </a:rPr>
              <a:t>is</a:t>
            </a:r>
            <a:r>
              <a:rPr lang="es-ES_tradnl" altLang="zh-CN" sz="1400" dirty="0" smtClean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 smtClean="0">
                <a:solidFill>
                  <a:srgbClr val="346294"/>
                </a:solidFill>
                <a:ea typeface="宋体" pitchFamily="2" charset="-122"/>
              </a:rPr>
              <a:t>simultaneous</a:t>
            </a:r>
            <a:r>
              <a:rPr lang="es-ES_tradnl" altLang="zh-CN" sz="1400" dirty="0" smtClean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to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access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of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private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sector to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port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services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market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, and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is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due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to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development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of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b="1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b="1" dirty="0" err="1">
                <a:solidFill>
                  <a:srgbClr val="346294"/>
                </a:solidFill>
                <a:ea typeface="宋体" pitchFamily="2" charset="-122"/>
              </a:rPr>
              <a:t>landlord</a:t>
            </a:r>
            <a:r>
              <a:rPr lang="es-ES_tradnl" altLang="zh-CN" sz="1400" b="1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b="1" dirty="0" err="1">
                <a:solidFill>
                  <a:srgbClr val="346294"/>
                </a:solidFill>
                <a:ea typeface="宋体" pitchFamily="2" charset="-122"/>
              </a:rPr>
              <a:t>model</a:t>
            </a:r>
            <a:r>
              <a:rPr lang="es-ES_tradnl" altLang="zh-CN" sz="1400" b="1" dirty="0">
                <a:solidFill>
                  <a:srgbClr val="346294"/>
                </a:solidFill>
                <a:ea typeface="宋体" pitchFamily="2" charset="-122"/>
              </a:rPr>
              <a:t>, </a:t>
            </a:r>
            <a:r>
              <a:rPr lang="es-ES_tradnl" altLang="zh-CN" sz="1400" b="1" dirty="0" err="1">
                <a:solidFill>
                  <a:srgbClr val="346294"/>
                </a:solidFill>
                <a:ea typeface="宋体" pitchFamily="2" charset="-122"/>
              </a:rPr>
              <a:t>with</a:t>
            </a:r>
            <a:r>
              <a:rPr lang="es-ES_tradnl" altLang="zh-CN" sz="1400" b="1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b="1" dirty="0" err="1">
                <a:solidFill>
                  <a:srgbClr val="346294"/>
                </a:solidFill>
                <a:ea typeface="宋体" pitchFamily="2" charset="-122"/>
              </a:rPr>
              <a:t>concessions</a:t>
            </a:r>
            <a:r>
              <a:rPr lang="es-ES_tradnl" altLang="zh-CN" sz="1400" b="1" dirty="0">
                <a:solidFill>
                  <a:srgbClr val="346294"/>
                </a:solidFill>
                <a:ea typeface="宋体" pitchFamily="2" charset="-122"/>
              </a:rPr>
              <a:t>,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particularly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from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 smtClean="0">
                <a:solidFill>
                  <a:srgbClr val="346294"/>
                </a:solidFill>
                <a:ea typeface="宋体" pitchFamily="2" charset="-122"/>
              </a:rPr>
              <a:t>midle</a:t>
            </a:r>
            <a:r>
              <a:rPr lang="es-ES_tradnl" altLang="zh-CN" sz="1400" dirty="0" smtClean="0">
                <a:solidFill>
                  <a:srgbClr val="346294"/>
                </a:solidFill>
                <a:ea typeface="宋体" pitchFamily="2" charset="-122"/>
              </a:rPr>
              <a:t> 90’s</a:t>
            </a:r>
            <a:endParaRPr lang="es-ES_tradnl" altLang="zh-CN" sz="1400" dirty="0">
              <a:solidFill>
                <a:srgbClr val="346294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36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C63BAD-3EAF-44A3-AA7A-583434AD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ECONOMIC FIGURES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C7D9151-4A26-488B-80CD-50C6F4B9C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" y="1581804"/>
            <a:ext cx="9894845" cy="4583500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F3BE3D94-2054-4E3A-B2C7-92A64C26B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939472"/>
            <a:ext cx="8424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altLang="zh-CN" sz="16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PUBLIC </a:t>
            </a:r>
            <a:r>
              <a:rPr lang="es-ES_tradnl" altLang="zh-CN" sz="16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INVESTMENTS (PORT AUTHORITIES) 2015–FUNCTIONAL SPLIT</a:t>
            </a:r>
            <a:endParaRPr lang="es-ES_tradnl" altLang="zh-CN" sz="1600" b="1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587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D681A0E-52F4-4DF7-8720-5030FE635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ECONOMIC FIGURES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B8B0829-C968-4381-A406-5DEB303A3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" y="1627112"/>
            <a:ext cx="9894845" cy="4610200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AE7376DB-2BFB-472D-938A-B5B2366E9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908050"/>
            <a:ext cx="8424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altLang="zh-CN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NOT PUBLIC INVESTMENTS 2016 - FUNCTIONAL SPLIT </a:t>
            </a:r>
            <a:endParaRPr lang="es-ES_tradnl" altLang="zh-CN" b="1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423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36669A"/>
          </a:solidFill>
        </p:spPr>
        <p:txBody>
          <a:bodyPr/>
          <a:lstStyle/>
          <a:p>
            <a:r>
              <a:rPr lang="es-ES" dirty="0" err="1"/>
              <a:t>Index</a:t>
            </a:r>
            <a:endParaRPr lang="es-ES" dirty="0"/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488504" y="1196752"/>
            <a:ext cx="8229600" cy="5112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ct val="40000"/>
              </a:spcAft>
              <a:defRPr/>
            </a:pPr>
            <a:endParaRPr lang="en-US" altLang="es-ES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s-ES" sz="2000" b="1" dirty="0" smtClean="0">
                <a:solidFill>
                  <a:srgbClr val="3366CC"/>
                </a:solidFill>
              </a:rPr>
              <a:t>The port system of general interest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es-ES" sz="2000" b="1" dirty="0">
              <a:solidFill>
                <a:srgbClr val="3366CC"/>
              </a:solidFill>
            </a:endParaRP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en-US" altLang="es-ES" sz="2000" b="1" dirty="0" smtClean="0">
                <a:solidFill>
                  <a:srgbClr val="3366CC"/>
                </a:solidFill>
              </a:rPr>
              <a:t>        - </a:t>
            </a:r>
            <a:r>
              <a:rPr lang="en-US" altLang="es-ES" sz="2000" dirty="0" smtClean="0">
                <a:solidFill>
                  <a:srgbClr val="3366CC"/>
                </a:solidFill>
              </a:rPr>
              <a:t>General </a:t>
            </a:r>
            <a:r>
              <a:rPr lang="en-US" altLang="es-ES" sz="2000" dirty="0">
                <a:solidFill>
                  <a:srgbClr val="3366CC"/>
                </a:solidFill>
              </a:rPr>
              <a:t>features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en-US" altLang="es-ES" sz="2000" dirty="0" smtClean="0">
                <a:solidFill>
                  <a:srgbClr val="3366CC"/>
                </a:solidFill>
              </a:rPr>
              <a:t>        -  Traffic</a:t>
            </a:r>
            <a:endParaRPr lang="en-US" altLang="es-ES" sz="2000" dirty="0">
              <a:solidFill>
                <a:srgbClr val="3366CC"/>
              </a:solidFill>
            </a:endParaRP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en-US" altLang="es-ES" sz="2000" dirty="0" smtClean="0">
                <a:solidFill>
                  <a:srgbClr val="3366CC"/>
                </a:solidFill>
              </a:rPr>
              <a:t>        -  Some </a:t>
            </a:r>
            <a:r>
              <a:rPr lang="en-US" altLang="es-ES" sz="2000" dirty="0">
                <a:solidFill>
                  <a:srgbClr val="3366CC"/>
                </a:solidFill>
              </a:rPr>
              <a:t>economic figures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en-US" altLang="es-ES" sz="2000" dirty="0" smtClean="0">
                <a:solidFill>
                  <a:srgbClr val="3366CC"/>
                </a:solidFill>
              </a:rPr>
              <a:t>        - Organization</a:t>
            </a:r>
            <a:r>
              <a:rPr lang="en-US" altLang="es-ES" sz="2000" dirty="0">
                <a:solidFill>
                  <a:srgbClr val="3366CC"/>
                </a:solidFill>
              </a:rPr>
              <a:t>, principles and objectives</a:t>
            </a:r>
          </a:p>
          <a:p>
            <a:pPr marL="990600" lvl="1" indent="-533400">
              <a:lnSpc>
                <a:spcPct val="90000"/>
              </a:lnSpc>
              <a:buNone/>
              <a:defRPr/>
            </a:pPr>
            <a:endParaRPr lang="en-US" altLang="es-ES" sz="2000" b="1" dirty="0">
              <a:solidFill>
                <a:srgbClr val="3366CC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s-ES" sz="2000" b="1" dirty="0">
                <a:solidFill>
                  <a:srgbClr val="3366CC"/>
                </a:solidFill>
              </a:rPr>
              <a:t>The management of the port public property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altLang="es-ES" sz="2000" b="1" dirty="0">
              <a:solidFill>
                <a:srgbClr val="3366CC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s-ES" sz="2000" b="1" dirty="0">
                <a:solidFill>
                  <a:srgbClr val="3366CC"/>
                </a:solidFill>
              </a:rPr>
              <a:t>Some examples of concessions in the Spanish </a:t>
            </a:r>
            <a:r>
              <a:rPr lang="en-US" altLang="es-ES" sz="2000" b="1" dirty="0" smtClean="0">
                <a:solidFill>
                  <a:srgbClr val="3366CC"/>
                </a:solidFill>
              </a:rPr>
              <a:t>Ports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es-ES" sz="2000" b="1" dirty="0">
              <a:solidFill>
                <a:srgbClr val="3366CC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s-ES" sz="2000" b="1" dirty="0" smtClean="0">
                <a:solidFill>
                  <a:srgbClr val="3366CC"/>
                </a:solidFill>
              </a:rPr>
              <a:t>Conclusions</a:t>
            </a:r>
            <a:endParaRPr lang="en-US" altLang="es-ES" sz="2000" b="1" dirty="0">
              <a:solidFill>
                <a:srgbClr val="3366CC"/>
              </a:solidFill>
            </a:endParaRP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58378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Organization, principles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33017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ORGANIZATION, PRINCIPLES AND OBJECTIVES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904875"/>
            <a:ext cx="8282880" cy="619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74638" indent="-274638" algn="l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12800" indent="-276225" algn="l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813" algn="l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es-ES_tradnl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PUERTOS DEL ESTADO </a:t>
            </a:r>
          </a:p>
          <a:p>
            <a:pPr marL="180975" indent="-180975" algn="just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r>
              <a:rPr lang="en-US" altLang="es-ES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It is a </a:t>
            </a:r>
            <a:r>
              <a:rPr lang="en-US" altLang="es-ES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public Organism</a:t>
            </a:r>
            <a:r>
              <a:rPr lang="en-US" altLang="es-ES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n-US" altLang="es-ES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dependent on the </a:t>
            </a:r>
            <a:r>
              <a:rPr lang="en-US" altLang="es-ES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Ministry </a:t>
            </a:r>
            <a:r>
              <a:rPr lang="en-US" altLang="es-ES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of Public Works (Ministry of </a:t>
            </a:r>
            <a:r>
              <a:rPr lang="en-US" altLang="es-ES" sz="1800" dirty="0" err="1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Fomento</a:t>
            </a:r>
            <a:r>
              <a:rPr lang="en-US" altLang="es-ES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), with </a:t>
            </a:r>
            <a:r>
              <a:rPr lang="en-US" altLang="es-ES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global responsibilities for the whole </a:t>
            </a:r>
            <a:r>
              <a:rPr lang="en-US" altLang="es-ES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n-US" altLang="es-ES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Spanish </a:t>
            </a:r>
            <a:r>
              <a:rPr lang="en-US" altLang="es-ES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General Interest Ports</a:t>
            </a:r>
            <a:r>
              <a:rPr lang="en-US" altLang="es-ES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.</a:t>
            </a:r>
          </a:p>
          <a:p>
            <a:pPr marL="180975" indent="-180975" algn="just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r>
              <a:rPr lang="en-US" altLang="zh-CN" sz="16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General main functions:</a:t>
            </a:r>
          </a:p>
          <a:p>
            <a:pPr marL="0" lvl="1" indent="0" algn="just">
              <a:lnSpc>
                <a:spcPct val="110000"/>
              </a:lnSpc>
              <a:spcBef>
                <a:spcPct val="50000"/>
              </a:spcBef>
              <a:tabLst>
                <a:tab pos="447675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      - </a:t>
            </a:r>
            <a:r>
              <a:rPr lang="en-US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Implementation of governmental port policy </a:t>
            </a:r>
          </a:p>
          <a:p>
            <a:pPr marL="0" lvl="1" indent="0" algn="just">
              <a:lnSpc>
                <a:spcPct val="110000"/>
              </a:lnSpc>
              <a:spcBef>
                <a:spcPct val="50000"/>
              </a:spcBef>
              <a:tabLst>
                <a:tab pos="447675" algn="l"/>
              </a:tabLst>
              <a:defRPr/>
            </a:pPr>
            <a:r>
              <a:rPr lang="en-US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      - Co-ordination and control of the efficiency 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of port</a:t>
            </a:r>
            <a:r>
              <a:rPr lang="en-US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s </a:t>
            </a:r>
          </a:p>
          <a:p>
            <a:pPr lvl="1" algn="just">
              <a:lnSpc>
                <a:spcPct val="50000"/>
              </a:lnSpc>
              <a:spcBef>
                <a:spcPts val="400"/>
              </a:spcBef>
              <a:spcAft>
                <a:spcPts val="400"/>
              </a:spcAft>
              <a:defRPr/>
            </a:pPr>
            <a:endParaRPr lang="en-US" altLang="zh-CN" sz="1800" b="1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just">
              <a:lnSpc>
                <a:spcPct val="7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zh-CN" sz="2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 AUTHORITIES</a:t>
            </a:r>
          </a:p>
          <a:p>
            <a:pPr marL="180975" lvl="1" indent="-180975" algn="just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r>
              <a:rPr lang="en-US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Public entities </a:t>
            </a: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depending on 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the Ministry of </a:t>
            </a:r>
            <a:r>
              <a:rPr lang="en-US" altLang="zh-CN" sz="1800" dirty="0" err="1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Fomento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through Puertos del Estado, with the responsibility 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on the </a:t>
            </a:r>
            <a:r>
              <a:rPr lang="en-US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administration, management and development of </a:t>
            </a:r>
            <a:r>
              <a:rPr lang="en-US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the </a:t>
            </a:r>
            <a:r>
              <a:rPr lang="en-US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ports</a:t>
            </a: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 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The </a:t>
            </a: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Board 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of </a:t>
            </a: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Directors (10-13) is composed by members of the Central State, </a:t>
            </a:r>
            <a:r>
              <a:rPr lang="en-US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Comunidad</a:t>
            </a: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n-US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Autonoma</a:t>
            </a: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(Region), Town Hall, </a:t>
            </a:r>
            <a:r>
              <a:rPr lang="en-US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Bussines</a:t>
            </a: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Organizations and Unions </a:t>
            </a:r>
            <a:r>
              <a:rPr lang="en-US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relevants</a:t>
            </a: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in the port industry. The President is  appointed 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by the </a:t>
            </a:r>
            <a:r>
              <a:rPr lang="en-US" altLang="zh-CN" sz="1800" dirty="0" err="1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Comunidad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n-US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Autónoma</a:t>
            </a: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.</a:t>
            </a:r>
            <a:endParaRPr lang="en-US" altLang="zh-CN" sz="1600" dirty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180975" lvl="1" indent="-180975" algn="just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endParaRPr lang="en-US" altLang="zh-CN" sz="1800" dirty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ORGANIZATION, PRINCIPLES AND OBJECTIVES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00472" y="1044059"/>
            <a:ext cx="9267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_tradnl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PRINCIPLES AND OBJECTIVES OF THE SPANISH PORT SYSTEM (</a:t>
            </a:r>
            <a:r>
              <a:rPr lang="es-ES_tradnl" altLang="zh-CN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I/II)</a:t>
            </a:r>
            <a:endParaRPr lang="es-ES_tradnl" altLang="zh-CN" b="1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5" name="Text Box 1034"/>
          <p:cNvSpPr txBox="1">
            <a:spLocks noChangeArrowheads="1"/>
          </p:cNvSpPr>
          <p:nvPr/>
        </p:nvSpPr>
        <p:spPr bwMode="auto">
          <a:xfrm>
            <a:off x="323850" y="1556792"/>
            <a:ext cx="8820151" cy="485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9875" indent="-269875" algn="l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80975" lvl="1" indent="-180975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r>
              <a:rPr lang="en-US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Functional and management autonomy </a:t>
            </a: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of 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each Port Authority and  Puertos del Estado.</a:t>
            </a:r>
          </a:p>
          <a:p>
            <a:pPr marL="180975" lvl="1" indent="-180975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endParaRPr lang="en-US" altLang="zh-CN" sz="1800" dirty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180975" lvl="1" indent="-180975" algn="just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The whole port system and each Port Authority must be </a:t>
            </a:r>
            <a:r>
              <a:rPr lang="en-US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economically sustainable.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Nevertheless, they can get aids and funds from the General Budget of the State and other Institutions. </a:t>
            </a:r>
            <a:endParaRPr lang="en-US" altLang="zh-CN" sz="1800" dirty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0" lvl="1" algn="just">
              <a:lnSpc>
                <a:spcPct val="110000"/>
              </a:lnSpc>
              <a:spcBef>
                <a:spcPct val="50000"/>
              </a:spcBef>
              <a:tabLst>
                <a:tab pos="447675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</a:p>
          <a:p>
            <a:pPr marL="180975" lvl="1" indent="-180975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r>
              <a:rPr lang="en-US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Optimization of the economics management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.</a:t>
            </a:r>
          </a:p>
          <a:p>
            <a:pPr marL="180975" lvl="1" indent="-180975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endParaRPr lang="en-US" altLang="zh-CN" sz="1800" dirty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180975" lvl="1" indent="-180975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Solidarity among Port Authorities: Compensation Fund/</a:t>
            </a:r>
            <a:r>
              <a:rPr lang="en-US" altLang="zh-CN" sz="1800" dirty="0" err="1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Accesibility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Fund</a:t>
            </a:r>
          </a:p>
          <a:p>
            <a:pPr marL="180975" lvl="1" indent="-180975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endParaRPr lang="en-US" altLang="zh-CN" sz="1800" dirty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180975" lvl="1" indent="-180975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r>
              <a:rPr lang="en-US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Competition among 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ORGANIZATION, PRINCIPLES AND OBJECTIVES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00472" y="1044059"/>
            <a:ext cx="9267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_tradnl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PRINCIPLES AND OBJECTIVES OF THE SPANISH PORT SYSTEM(II/II)</a:t>
            </a:r>
          </a:p>
        </p:txBody>
      </p:sp>
      <p:sp>
        <p:nvSpPr>
          <p:cNvPr id="5" name="Text Box 1034"/>
          <p:cNvSpPr txBox="1">
            <a:spLocks noChangeArrowheads="1"/>
          </p:cNvSpPr>
          <p:nvPr/>
        </p:nvSpPr>
        <p:spPr bwMode="auto">
          <a:xfrm>
            <a:off x="323850" y="1701800"/>
            <a:ext cx="8820151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9875" indent="-269875" algn="l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80975" lvl="1" indent="-180975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r>
              <a:rPr lang="en-US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Port tariffs partially regulated </a:t>
            </a: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by the government through Puertos del Estado.</a:t>
            </a:r>
          </a:p>
          <a:p>
            <a:pPr marL="180975" lvl="1" indent="-180975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endParaRPr lang="en-US" altLang="zh-CN" sz="1800" dirty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180975" lvl="1" indent="-180975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Improving ports </a:t>
            </a:r>
            <a:r>
              <a:rPr lang="en-US" altLang="zh-CN" sz="1800" b="1" dirty="0" err="1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competitivity</a:t>
            </a:r>
            <a:endParaRPr lang="en-US" altLang="zh-CN" sz="1800" b="1" dirty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180975" lvl="1" indent="-180975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endParaRPr lang="en-US" altLang="zh-CN" sz="1800" dirty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180975" lvl="1" indent="-180975" algn="just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Promoting the </a:t>
            </a:r>
            <a:r>
              <a:rPr lang="en-US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presence of private companies in port </a:t>
            </a:r>
            <a:r>
              <a:rPr lang="en-US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activities: port services and concessions.</a:t>
            </a:r>
            <a:r>
              <a:rPr lang="en-US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The Port Authority can´t render port services (except exceptional situations)</a:t>
            </a:r>
            <a:endParaRPr lang="en-US" altLang="zh-CN" sz="1800" dirty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180975" lvl="1" indent="-180975" algn="just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endParaRPr lang="en-US" altLang="zh-CN" sz="1800" dirty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180975" lvl="1" indent="-180975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47675" algn="l"/>
              </a:tabLst>
              <a:defRPr/>
            </a:pPr>
            <a:r>
              <a:rPr lang="en-US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Minimum rate of profitability of the system is 2,5%</a:t>
            </a:r>
          </a:p>
        </p:txBody>
      </p:sp>
    </p:spTree>
    <p:extLst>
      <p:ext uri="{BB962C8B-B14F-4D97-AF65-F5344CB8AC3E}">
        <p14:creationId xmlns:p14="http://schemas.microsoft.com/office/powerpoint/2010/main" val="41915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ORGANIZATION, PRINCIPLES AND OBJECTIVES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900113" y="981075"/>
            <a:ext cx="8243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altLang="zh-CN" b="1" dirty="0">
                <a:solidFill>
                  <a:srgbClr val="346294"/>
                </a:solidFill>
                <a:ea typeface="宋体" pitchFamily="2" charset="-122"/>
              </a:rPr>
              <a:t>THE SPECIFIC ROLE OF THE PORT AUTHORITY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44488" y="1700808"/>
            <a:ext cx="9217024" cy="550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0350" indent="-260350" algn="l">
              <a:lnSpc>
                <a:spcPct val="110000"/>
              </a:lnSpc>
              <a:spcBef>
                <a:spcPct val="125000"/>
              </a:spcBef>
              <a:spcAft>
                <a:spcPct val="25000"/>
              </a:spcAft>
              <a:buFontTx/>
              <a:buChar char="•"/>
            </a:pPr>
            <a:r>
              <a:rPr lang="en-US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Port Authorities: </a:t>
            </a:r>
            <a:r>
              <a:rPr lang="en-US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planning the port, supply the basic infrastructures and port spaces (land and water), </a:t>
            </a:r>
            <a:r>
              <a:rPr lang="en-US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managing the public property through the private companies by means of granting authorizations and concessions</a:t>
            </a:r>
            <a:r>
              <a:rPr lang="en-US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, regulation of the port activities, coordination and control of the safety and security and environment, enhance efficiency, productivity end quality of the port services. </a:t>
            </a:r>
          </a:p>
          <a:p>
            <a:pPr algn="l">
              <a:lnSpc>
                <a:spcPct val="110000"/>
              </a:lnSpc>
              <a:spcBef>
                <a:spcPct val="80000"/>
              </a:spcBef>
              <a:spcAft>
                <a:spcPct val="25000"/>
              </a:spcAft>
            </a:pPr>
            <a:endParaRPr lang="en-US" altLang="zh-CN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  <a:p>
            <a:pPr marL="260350" indent="-260350" algn="l">
              <a:lnSpc>
                <a:spcPct val="110000"/>
              </a:lnSpc>
              <a:spcBef>
                <a:spcPct val="80000"/>
              </a:spcBef>
              <a:spcAft>
                <a:spcPct val="25000"/>
              </a:spcAft>
              <a:buFontTx/>
              <a:buChar char="•"/>
            </a:pPr>
            <a:r>
              <a:rPr lang="en-US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Landlord (Advanced) model:</a:t>
            </a:r>
            <a:r>
              <a:rPr lang="en-US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 Port Authority acts as a </a:t>
            </a:r>
            <a:r>
              <a:rPr lang="en-US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leadership, engine, and promoter</a:t>
            </a:r>
            <a:r>
              <a:rPr lang="en-US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 of  new initiatives: TICs, logistics, intermodal, dry ports, etc., jointly with the Port Community </a:t>
            </a:r>
            <a:r>
              <a:rPr lang="en-US" altLang="zh-CN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and logistics companies</a:t>
            </a:r>
            <a:r>
              <a:rPr lang="en-US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.</a:t>
            </a:r>
            <a:endParaRPr lang="en-US" altLang="zh-CN" b="1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  <a:p>
            <a:pPr marL="260350" indent="-260350" algn="l">
              <a:lnSpc>
                <a:spcPct val="110000"/>
              </a:lnSpc>
              <a:spcBef>
                <a:spcPct val="80000"/>
              </a:spcBef>
              <a:spcAft>
                <a:spcPct val="25000"/>
              </a:spcAft>
              <a:buFontTx/>
              <a:buChar char="•"/>
            </a:pPr>
            <a:endParaRPr lang="es-ES_tradnl" altLang="zh-CN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  <a:p>
            <a:pPr marL="260350" indent="-260350" algn="l">
              <a:lnSpc>
                <a:spcPct val="110000"/>
              </a:lnSpc>
              <a:spcBef>
                <a:spcPct val="80000"/>
              </a:spcBef>
              <a:spcAft>
                <a:spcPct val="25000"/>
              </a:spcAft>
              <a:buFontTx/>
              <a:buChar char="•"/>
            </a:pPr>
            <a:endParaRPr lang="es-ES_tradnl" altLang="zh-CN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  <a:p>
            <a:pPr marL="260350" indent="-260350" algn="l">
              <a:lnSpc>
                <a:spcPct val="110000"/>
              </a:lnSpc>
              <a:spcBef>
                <a:spcPct val="80000"/>
              </a:spcBef>
              <a:spcAft>
                <a:spcPct val="25000"/>
              </a:spcAft>
              <a:buFontTx/>
              <a:buChar char="•"/>
            </a:pPr>
            <a:endParaRPr lang="es-ES_tradnl" altLang="zh-CN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ORGANIZATION, PRINCIPLES AND OBJECTIVES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900113" y="981075"/>
            <a:ext cx="8243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altLang="zh-CN" b="1" dirty="0">
                <a:solidFill>
                  <a:srgbClr val="346294"/>
                </a:solidFill>
                <a:ea typeface="宋体" pitchFamily="2" charset="-122"/>
              </a:rPr>
              <a:t>THE PRIVATE SECTOR ROLE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472" y="908050"/>
            <a:ext cx="8943528" cy="429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9263" indent="-9525" algn="l">
              <a:tabLst>
                <a:tab pos="990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9488" indent="-350838" algn="l">
              <a:tabLst>
                <a:tab pos="990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30375" indent="-457200" algn="l">
              <a:tabLst>
                <a:tab pos="990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366963" indent="-457200" algn="l">
              <a:tabLst>
                <a:tab pos="990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03550" indent="-457200" algn="l">
              <a:tabLst>
                <a:tab pos="990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607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179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751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323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es-ES_tradnl" altLang="zh-CN" sz="2000" b="1" i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	   </a:t>
            </a:r>
          </a:p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es-ES_tradnl" altLang="zh-CN" sz="20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901700" lvl="1" indent="-265113">
              <a:lnSpc>
                <a:spcPct val="110000"/>
              </a:lnSpc>
              <a:spcBef>
                <a:spcPct val="3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Rendering port services</a:t>
            </a:r>
          </a:p>
          <a:p>
            <a:pPr marL="901700" lvl="1" indent="-265113">
              <a:lnSpc>
                <a:spcPct val="150000"/>
              </a:lnSpc>
              <a:spcBef>
                <a:spcPct val="3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Exploitation of 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 spaces 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and facilities by means of authorizations and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concessions, usually associated to the construction of superstructures, facilities and equipment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(and  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infrastructures too)</a:t>
            </a:r>
          </a:p>
          <a:p>
            <a:pPr marL="901700" lvl="1" indent="-265113">
              <a:lnSpc>
                <a:spcPct val="110000"/>
              </a:lnSpc>
              <a:spcBef>
                <a:spcPct val="30000"/>
              </a:spcBef>
              <a:spcAft>
                <a:spcPct val="25000"/>
              </a:spcAft>
              <a:buFontTx/>
              <a:buChar char="•"/>
              <a:defRPr/>
            </a:pPr>
            <a:endParaRPr lang="es-ES_tradnl" altLang="zh-CN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lvl="1">
              <a:lnSpc>
                <a:spcPct val="110000"/>
              </a:lnSpc>
              <a:spcBef>
                <a:spcPct val="50000"/>
              </a:spcBef>
              <a:buFontTx/>
              <a:buAutoNum type="arabicPeriod"/>
              <a:defRPr/>
            </a:pPr>
            <a:endParaRPr lang="es-ES_tradnl" altLang="zh-CN" sz="2000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management of the port public   property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PORT PUBLIC PROPERTY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1125538"/>
            <a:ext cx="9526140" cy="712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s-ES_tradnl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MAIN CHARACTERISTICS (I/III)</a:t>
            </a:r>
          </a:p>
          <a:p>
            <a:pPr marL="622300" indent="-355600" algn="just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ownership of the port public property is the State . It is managed by the Port Authority.</a:t>
            </a:r>
          </a:p>
          <a:p>
            <a:pPr marL="622300" indent="-355600" algn="just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 Port Authority gives a title (authorization or concession) to a private company to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occupy exclusively part of the port public property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To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assure/guarantee of the general interest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</a:p>
          <a:p>
            <a:pPr marL="622300" indent="-355600" algn="just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To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promote and enhance the presence of the private initiative in ports for financing, construction and operation of the port facilities and rendering 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services,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through authorizations and concessions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(of public property 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and 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of public 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works)</a:t>
            </a:r>
          </a:p>
          <a:p>
            <a:pPr marL="266700" indent="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.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endParaRPr lang="es-ES_tradnl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266700" indent="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PORT PUBLIC PROPERTY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828676"/>
            <a:ext cx="9906000" cy="588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s-ES_tradnl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MAIN CHARACTERISTICS (II/III)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Needs to be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agree to the Special Plan (urbanistic) and Uses Plan 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of the port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Profitability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and efficiency: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 minimum level of activity or traffic is forced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.</a:t>
            </a: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“Occupation tax”.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 The concessionaire will pay a yearly tax for the occupation of the public 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property. Regulated by the Law</a:t>
            </a: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 “Occupation tax”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is a percentage of the land (water) value</a:t>
            </a:r>
          </a:p>
          <a:p>
            <a:pPr marL="266700" indent="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			- 5,5% for land areas of intermodal transference</a:t>
            </a:r>
          </a:p>
          <a:p>
            <a:pPr marL="266700" indent="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			- 6,5% for complementary areas: logistics, industrial, …</a:t>
            </a:r>
          </a:p>
          <a:p>
            <a:pPr marL="266700" indent="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			- 7,5% for port-city interaction areas</a:t>
            </a:r>
          </a:p>
        </p:txBody>
      </p:sp>
    </p:spTree>
    <p:extLst>
      <p:ext uri="{BB962C8B-B14F-4D97-AF65-F5344CB8AC3E}">
        <p14:creationId xmlns:p14="http://schemas.microsoft.com/office/powerpoint/2010/main" val="22608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PORT PUBLIC PROPERTY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828676"/>
            <a:ext cx="9906000" cy="776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s-ES_tradnl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MAIN CHARACTERISTICS (III/III)</a:t>
            </a:r>
          </a:p>
          <a:p>
            <a:pPr marL="622300" indent="-355600" algn="just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When the occupation includes works and facilities, the occupation tax of the land must be  incremented in a percentage of the value of the works plus a 100% of the depreciation.</a:t>
            </a: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622300" indent="-355600" algn="just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“Activity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tax”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.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 concessionaire will pay a second tax for doing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commercial, industrial activities and services on the public property.</a:t>
            </a:r>
          </a:p>
          <a:p>
            <a:pPr marL="266700" indent="0" algn="just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    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 law establish a minimum and a maximum</a:t>
            </a:r>
          </a:p>
          <a:p>
            <a:pPr marL="552450" indent="-285750" algn="just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To compensate the rigidity of the taxes, there exists some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possible bonus or amelioration,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depending on the type of investment.  ( A tax is a tribute)</a:t>
            </a:r>
          </a:p>
          <a:p>
            <a:pPr marL="552450" indent="-285750" algn="just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 Port Authority will require to the concessionaire, the information that needs</a:t>
            </a: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622300" indent="-355600" algn="just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622300" indent="-355600" algn="just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757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General Features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PORT PUBLIC PROPERTY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1125538"/>
            <a:ext cx="8964612" cy="651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s-ES_tradnl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AUTHORISATIONS OF PUBLIC PROPERTY 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Occupying port public property to develop some commercial or industrial activity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Dismounting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facilities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or without it.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  </a:t>
            </a: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Less than 3 years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term,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including extensions o extra time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Precarious character.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Occupation Tax and Activity Tax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Personal character and not transferable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Two ways for granting: From the demand of the concerned and by public bidding by the Port Authority (</a:t>
            </a:r>
            <a:r>
              <a:rPr lang="en-US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concurso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n-US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publico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)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12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PORT PUBLIC PROPERTY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764704"/>
            <a:ext cx="9906000" cy="559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n-US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CONCESSIONS OF PUBLIC PROPERTY (I/III)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Occupying port public property to develop some commercial or industrial 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activity.</a:t>
            </a: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To accomplish the general conditions of the “</a:t>
            </a:r>
            <a:r>
              <a:rPr lang="en-US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Pliego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de </a:t>
            </a:r>
            <a:r>
              <a:rPr lang="en-US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Condiciones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n-US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Generales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del </a:t>
            </a:r>
            <a:r>
              <a:rPr lang="en-US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Ministerio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de </a:t>
            </a:r>
            <a:r>
              <a:rPr lang="en-US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Fomento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” and the specific conditions of the Port Authority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Works and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facilities fixed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or not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More than 3 years term and not bigger than 50 years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including extensions or extra times.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Exceptionally till 75 years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endParaRPr lang="es-ES_tradnl" altLang="zh-CN" sz="16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726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PORT PUBLIC PROPERTY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764704"/>
            <a:ext cx="9906000" cy="546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s-ES_tradnl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CONCESSIONS OF PUBLIC </a:t>
            </a:r>
            <a:r>
              <a:rPr lang="es-ES_tradnl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PROPERTY </a:t>
            </a:r>
            <a:r>
              <a:rPr lang="es-ES_tradnl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(II/III)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 title of concession includes</a:t>
            </a:r>
          </a:p>
          <a:p>
            <a:pPr marL="266700" indent="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		  -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Conditions for occupation of the public property</a:t>
            </a:r>
          </a:p>
          <a:p>
            <a:pPr marL="266700" indent="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		  -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Conditions for the activity or services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rendered. License</a:t>
            </a:r>
            <a:endParaRPr lang="en-US" altLang="zh-CN" sz="1800" b="1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 concession term will coincide with the term of the license for service rendering, if </a:t>
            </a:r>
            <a:r>
              <a:rPr lang="en-US" altLang="zh-CN" sz="16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any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Occupation tax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Activity tax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endParaRPr lang="es-ES_tradnl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601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PORT PUBLIC PROPERTY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764704"/>
            <a:ext cx="9906000" cy="4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s-ES_tradnl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CONCESSIONS OF PUBLIC </a:t>
            </a:r>
            <a:r>
              <a:rPr lang="es-ES_tradnl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PROPERTY </a:t>
            </a:r>
            <a:r>
              <a:rPr lang="es-ES_tradnl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(III/III)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Yearly minimum traffic volume or activity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.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 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transparency of the </a:t>
            </a:r>
            <a:r>
              <a:rPr lang="en-US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proces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is guarantee through: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Competition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among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Projects and/or Public Information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.</a:t>
            </a: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 concessionaire will have the right of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charging the services provided,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according to the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maximum tariffs approved by the Port Authority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in the concession title</a:t>
            </a: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endParaRPr lang="es-ES_tradnl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767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PORT PUBLIC PROPERTY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0" y="836712"/>
            <a:ext cx="9905999" cy="615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723900" indent="-279400" algn="l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tabLst>
                <a:tab pos="7712075" algn="r"/>
              </a:tabLst>
              <a:defRPr sz="1800" b="1">
                <a:solidFill>
                  <a:srgbClr val="346294"/>
                </a:solidFill>
                <a:ea typeface="宋体" pitchFamily="2" charset="-122"/>
              </a:defRPr>
            </a:lvl1pPr>
            <a:lvl2pPr marL="1360488" indent="-457200" algn="l">
              <a:tabLst>
                <a:tab pos="7712075" algn="r"/>
              </a:tabLst>
              <a:defRPr sz="2400"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latin typeface="Times New Roman" panose="02020603050405020304" pitchFamily="18" charset="0"/>
              </a:defRPr>
            </a:lvl9pPr>
          </a:lstStyle>
          <a:p>
            <a:pPr marL="444500" indent="0"/>
            <a:endParaRPr lang="es-ES_tradnl" altLang="zh-CN" b="0" dirty="0" smtClean="0"/>
          </a:p>
          <a:p>
            <a:pPr marL="730250" indent="-285750">
              <a:buFont typeface="Arial" panose="020B0604020202020204" pitchFamily="34" charset="0"/>
              <a:buChar char="•"/>
            </a:pP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Vinculation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</a:t>
            </a:r>
            <a:endParaRPr lang="es-ES_tradnl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30250" indent="-285750">
              <a:buFont typeface="Arial" panose="020B0604020202020204" pitchFamily="34" charset="0"/>
              <a:buChar char="•"/>
            </a:pP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Availability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es-ES_tradnl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30250" indent="-285750">
              <a:buFont typeface="Arial" panose="020B0604020202020204" pitchFamily="34" charset="0"/>
              <a:buChar char="•"/>
            </a:pP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concession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economical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endParaRPr lang="es-ES_tradnl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30250" indent="-285750">
              <a:buFont typeface="Arial" panose="020B0604020202020204" pitchFamily="34" charset="0"/>
              <a:buChar char="•"/>
            </a:pP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730250" indent="-285750">
              <a:buFont typeface="Arial" panose="020B0604020202020204" pitchFamily="34" charset="0"/>
              <a:buChar char="•"/>
            </a:pP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Adaptation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  <a:r>
              <a:rPr lang="es-ES_tradnl" altLang="zh-CN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</a:t>
            </a:r>
            <a:endParaRPr lang="es-ES_tradnl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30250" indent="-285750">
              <a:buFont typeface="Arial" panose="020B0604020202020204" pitchFamily="34" charset="0"/>
              <a:buChar char="•"/>
            </a:pP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Increment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730250" indent="-285750">
              <a:buFont typeface="Arial" panose="020B0604020202020204" pitchFamily="34" charset="0"/>
              <a:buChar char="•"/>
            </a:pP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to </a:t>
            </a: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amortize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investments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(vida </a:t>
            </a:r>
            <a:r>
              <a:rPr lang="es-ES_tradnl" altLang="zh-CN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</a:t>
            </a:r>
            <a:r>
              <a:rPr lang="es-ES_tradnl" altLang="zh-CN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ES_tradnl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b="0" dirty="0"/>
          </a:p>
        </p:txBody>
      </p:sp>
      <p:sp>
        <p:nvSpPr>
          <p:cNvPr id="3" name="2 CuadroTexto"/>
          <p:cNvSpPr txBox="1"/>
          <p:nvPr/>
        </p:nvSpPr>
        <p:spPr>
          <a:xfrm>
            <a:off x="472952" y="870067"/>
            <a:ext cx="9433048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3900" indent="-279400" algn="l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tabLst>
                <a:tab pos="7712075" algn="r"/>
              </a:tabLst>
            </a:pPr>
            <a:r>
              <a:rPr lang="es-ES_tradnl" altLang="zh-CN" b="1" dirty="0">
                <a:solidFill>
                  <a:srgbClr val="346294"/>
                </a:solidFill>
                <a:ea typeface="宋体" pitchFamily="2" charset="-122"/>
              </a:rPr>
              <a:t>CRITERIA TO FIX THE TERM OF A </a:t>
            </a:r>
            <a:r>
              <a:rPr lang="es-ES_tradnl" altLang="zh-CN" b="1" dirty="0" smtClean="0">
                <a:solidFill>
                  <a:srgbClr val="346294"/>
                </a:solidFill>
                <a:ea typeface="宋体" pitchFamily="2" charset="-122"/>
              </a:rPr>
              <a:t>CONCESSION </a:t>
            </a:r>
            <a:r>
              <a:rPr lang="es-ES_tradnl" altLang="zh-CN" b="1" dirty="0">
                <a:solidFill>
                  <a:srgbClr val="346294"/>
                </a:solidFill>
                <a:ea typeface="宋体" pitchFamily="2" charset="-122"/>
              </a:rPr>
              <a:t>OF </a:t>
            </a:r>
            <a:r>
              <a:rPr lang="es-ES_tradnl" altLang="zh-CN" b="1" dirty="0" smtClean="0">
                <a:solidFill>
                  <a:srgbClr val="346294"/>
                </a:solidFill>
                <a:ea typeface="宋体" pitchFamily="2" charset="-122"/>
              </a:rPr>
              <a:t>PORT PUBLIC PROPERTY (I/II)</a:t>
            </a:r>
            <a:endParaRPr lang="es-ES_tradnl" altLang="zh-CN" b="1" dirty="0">
              <a:solidFill>
                <a:srgbClr val="346294"/>
              </a:solidFill>
              <a:ea typeface="宋体" pitchFamily="2" charset="-122"/>
            </a:endParaRPr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254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PUBLIC PORT PROPERTY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8464" y="1340767"/>
            <a:ext cx="9015536" cy="388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s-ES_tradnl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TWO POSSIBILITIES </a:t>
            </a:r>
            <a:r>
              <a:rPr lang="es-ES_tradnl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FOR GETING  </a:t>
            </a:r>
            <a:r>
              <a:rPr lang="es-ES_tradnl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A </a:t>
            </a:r>
            <a:r>
              <a:rPr lang="es-ES_tradnl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CONCESSION </a:t>
            </a:r>
            <a:r>
              <a:rPr lang="es-ES_tradnl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(I/II)</a:t>
            </a:r>
          </a:p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1.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From the demand of a private company</a:t>
            </a: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Public Competition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of projects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is 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necessary (one month)</a:t>
            </a: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Moreover, it is necessary a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Public Information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of the project (20 days).</a:t>
            </a: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duration of the official process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can last a minimum </a:t>
            </a:r>
            <a:r>
              <a:rPr lang="en-US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ofabut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4 months. The agility is important</a:t>
            </a: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557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PUBLIC PORT PROPERTY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8464" y="1484784"/>
            <a:ext cx="9015536" cy="449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s-ES_tradnl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TWO POSSIBILITIES OF GRANTING A CONCESSIONS (II/II)</a:t>
            </a:r>
          </a:p>
          <a:p>
            <a:pPr marL="444500" indent="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2. Through a public tender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driven by the </a:t>
            </a:r>
            <a:r>
              <a:rPr lang="en-US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Authority 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(</a:t>
            </a:r>
            <a:r>
              <a:rPr lang="en-US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concurso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n-US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publico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)</a:t>
            </a:r>
            <a:endParaRPr lang="en-US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 </a:t>
            </a: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 Authority always can decide it</a:t>
            </a: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Public information, not less than 20 days 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term</a:t>
            </a:r>
          </a:p>
          <a:p>
            <a:pPr marL="444500" indent="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There is a third possibility to get a concession: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direct granting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in some special cases, particularly when the surface is </a:t>
            </a:r>
            <a:r>
              <a:rPr lang="en-US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less than 2.500 m2 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or </a:t>
            </a:r>
            <a:r>
              <a:rPr lang="en-US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wirh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lineal facilities (pipes, cables, </a:t>
            </a:r>
            <a:r>
              <a:rPr lang="en-US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etc</a:t>
            </a:r>
            <a:r>
              <a:rPr lang="en-US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). Not necessary  the Competition of Projects nor Public Information </a:t>
            </a:r>
            <a:endParaRPr lang="es-ES_tradnl" altLang="zh-CN" sz="1800" dirty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615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PUBLIC PORT PROPERTY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8464" y="1484784"/>
            <a:ext cx="9015536" cy="54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s-ES_tradnl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MAIN CONDITIONS FOR GRANTING A CONCESSION (I/II)</a:t>
            </a: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Tx/>
              <a:buChar char="-"/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Object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concession</a:t>
            </a:r>
            <a:endParaRPr lang="es-ES_tradnl" altLang="zh-CN" sz="1800" dirty="0" smtClean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Tx/>
              <a:buChar char="-"/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Term</a:t>
            </a:r>
            <a:endParaRPr lang="es-ES_tradnl" altLang="zh-CN" sz="1800" dirty="0" smtClean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Tx/>
              <a:buChar char="-"/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Zone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to be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occupied</a:t>
            </a:r>
            <a:endParaRPr lang="es-ES_tradnl" altLang="zh-CN" sz="1800" dirty="0" smtClean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Tx/>
              <a:buChar char="-"/>
              <a:defRPr/>
            </a:pP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Basic Project of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works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and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facilities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.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After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Construction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Project</a:t>
            </a: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Tx/>
              <a:buChar char="-"/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Conditions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protecction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environment</a:t>
            </a:r>
            <a:endParaRPr lang="es-ES_tradnl" altLang="zh-CN" sz="1800" dirty="0" smtClean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Tx/>
              <a:buChar char="-"/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Occupation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Tax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and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Activity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Tax</a:t>
            </a:r>
            <a:endParaRPr lang="es-ES_tradnl" altLang="zh-CN" sz="1800" dirty="0" smtClean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Tx/>
              <a:buChar char="-"/>
              <a:defRPr/>
            </a:pPr>
            <a:endParaRPr lang="es-ES_tradnl" altLang="zh-CN" sz="1800" dirty="0" smtClean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172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PUBLIC PORT PROPERTY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8464" y="1484784"/>
            <a:ext cx="9015536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s-ES_tradnl" altLang="zh-CN" sz="1800" b="1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MAIN CONDITIONS FOR GRANTING A CONCESSION (II/II)</a:t>
            </a: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Tx/>
              <a:buChar char="-"/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Guarantee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construction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and of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explotation</a:t>
            </a:r>
            <a:endParaRPr lang="es-ES_tradnl" altLang="zh-CN" sz="1800" dirty="0" smtClean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Tx/>
              <a:buChar char="-"/>
              <a:defRPr/>
            </a:pP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Causes of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expiration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concession</a:t>
            </a:r>
            <a:endParaRPr lang="es-ES_tradnl" altLang="zh-CN" sz="1800" dirty="0" smtClean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Tx/>
              <a:buChar char="-"/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Minimum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activity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or</a:t>
            </a:r>
            <a:r>
              <a:rPr lang="es-ES_tradnl" altLang="zh-CN" sz="1800" dirty="0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traffic</a:t>
            </a:r>
            <a:endParaRPr lang="es-ES_tradnl" altLang="zh-CN" sz="1800" dirty="0" smtClean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  <a:p>
            <a:pPr marL="730250" indent="-285750"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buFontTx/>
              <a:buChar char="-"/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Others</a:t>
            </a:r>
            <a:endParaRPr lang="es-ES_tradnl" altLang="zh-CN" sz="1800" dirty="0" smtClean="0">
              <a:solidFill>
                <a:srgbClr val="346294"/>
              </a:solidFill>
              <a:latin typeface="Verdan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740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3DE630A-3BA5-4642-B17C-C466201EC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07" b="11508"/>
          <a:stretch/>
        </p:blipFill>
        <p:spPr>
          <a:xfrm>
            <a:off x="18032" y="1196752"/>
            <a:ext cx="9906000" cy="489654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E1C94425-9C9D-4CC5-B074-D55879027E7F}"/>
              </a:ext>
            </a:extLst>
          </p:cNvPr>
          <p:cNvSpPr/>
          <p:nvPr/>
        </p:nvSpPr>
        <p:spPr bwMode="auto">
          <a:xfrm>
            <a:off x="6609184" y="4752528"/>
            <a:ext cx="2864768" cy="185928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828675"/>
          </a:xfrm>
        </p:spPr>
        <p:txBody>
          <a:bodyPr/>
          <a:lstStyle/>
          <a:p>
            <a:r>
              <a:rPr lang="es-ES" sz="2400" dirty="0"/>
              <a:t>THE MANAGEMENT OF PUBLIC PORT PROPERTY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033120" y="6711171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0000"/>
                </a:solidFill>
              </a:rPr>
              <a:t>Fuente: </a:t>
            </a:r>
            <a:r>
              <a:rPr lang="es-ES" sz="1000" dirty="0">
                <a:solidFill>
                  <a:srgbClr val="000000"/>
                </a:solidFill>
              </a:rPr>
              <a:t>Estrada</a:t>
            </a:r>
            <a:endParaRPr lang="es-ES" sz="1000" b="1" dirty="0">
              <a:solidFill>
                <a:srgbClr val="000000"/>
              </a:solidFill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="" xmlns:a16="http://schemas.microsoft.com/office/drawing/2014/main" id="{3A3813C8-AC69-4E0A-9725-BE555E22D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519526"/>
              </p:ext>
            </p:extLst>
          </p:nvPr>
        </p:nvGraphicFramePr>
        <p:xfrm>
          <a:off x="90040" y="4752528"/>
          <a:ext cx="6447136" cy="1981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8382">
                  <a:extLst>
                    <a:ext uri="{9D8B030D-6E8A-4147-A177-3AD203B41FA5}">
                      <a16:colId xmlns="" xmlns:a16="http://schemas.microsoft.com/office/drawing/2014/main" val="2522490634"/>
                    </a:ext>
                  </a:extLst>
                </a:gridCol>
                <a:gridCol w="3142814">
                  <a:extLst>
                    <a:ext uri="{9D8B030D-6E8A-4147-A177-3AD203B41FA5}">
                      <a16:colId xmlns="" xmlns:a16="http://schemas.microsoft.com/office/drawing/2014/main" val="1758271370"/>
                    </a:ext>
                  </a:extLst>
                </a:gridCol>
                <a:gridCol w="1595443">
                  <a:extLst>
                    <a:ext uri="{9D8B030D-6E8A-4147-A177-3AD203B41FA5}">
                      <a16:colId xmlns="" xmlns:a16="http://schemas.microsoft.com/office/drawing/2014/main" val="592083776"/>
                    </a:ext>
                  </a:extLst>
                </a:gridCol>
                <a:gridCol w="1320497">
                  <a:extLst>
                    <a:ext uri="{9D8B030D-6E8A-4147-A177-3AD203B41FA5}">
                      <a16:colId xmlns="" xmlns:a16="http://schemas.microsoft.com/office/drawing/2014/main" val="2269322125"/>
                    </a:ext>
                  </a:extLst>
                </a:gridCol>
              </a:tblGrid>
              <a:tr h="164590">
                <a:tc>
                  <a:txBody>
                    <a:bodyPr/>
                    <a:lstStyle/>
                    <a:p>
                      <a:pPr algn="ctr"/>
                      <a:endParaRPr lang="es-ES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>
                          <a:solidFill>
                            <a:schemeClr val="tx1"/>
                          </a:solidFill>
                        </a:rPr>
                        <a:t>PORT AUTHORITY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 err="1">
                          <a:solidFill>
                            <a:schemeClr val="tx1"/>
                          </a:solidFill>
                        </a:rPr>
                        <a:t>Operator</a:t>
                      </a:r>
                      <a:endParaRPr lang="es-ES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37252363"/>
                  </a:ext>
                </a:extLst>
              </a:tr>
              <a:tr h="164590"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Muelle/ </a:t>
                      </a:r>
                      <a:r>
                        <a:rPr lang="es-ES" sz="1100" b="0" dirty="0" err="1" smtClean="0">
                          <a:solidFill>
                            <a:schemeClr val="tx1"/>
                          </a:solidFill>
                        </a:rPr>
                        <a:t>Quaywell</a:t>
                      </a:r>
                      <a:r>
                        <a:rPr lang="es-ES" sz="1100" b="0" dirty="0" smtClean="0">
                          <a:solidFill>
                            <a:schemeClr val="tx1"/>
                          </a:solidFill>
                        </a:rPr>
                        <a:t> (1)</a:t>
                      </a:r>
                      <a:endParaRPr lang="es-E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52867497"/>
                  </a:ext>
                </a:extLst>
              </a:tr>
              <a:tr h="164590"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Relleno y precarga/ </a:t>
                      </a:r>
                      <a:r>
                        <a:rPr lang="es-ES" sz="1100" b="0" dirty="0" err="1" smtClean="0">
                          <a:solidFill>
                            <a:schemeClr val="tx1"/>
                          </a:solidFill>
                        </a:rPr>
                        <a:t>Filling</a:t>
                      </a:r>
                      <a:r>
                        <a:rPr lang="es-ES" sz="1100" b="0" dirty="0" smtClean="0">
                          <a:solidFill>
                            <a:schemeClr val="tx1"/>
                          </a:solidFill>
                        </a:rPr>
                        <a:t> (2)</a:t>
                      </a:r>
                      <a:endParaRPr lang="es-E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00357713"/>
                  </a:ext>
                </a:extLst>
              </a:tr>
              <a:tr h="164590"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Pavimento y electricidad / </a:t>
                      </a:r>
                      <a:r>
                        <a:rPr lang="es-ES" sz="1100" b="0" dirty="0" err="1">
                          <a:solidFill>
                            <a:schemeClr val="tx1"/>
                          </a:solidFill>
                        </a:rPr>
                        <a:t>Pavement</a:t>
                      </a: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s-ES" sz="1100" b="0" dirty="0" err="1">
                          <a:solidFill>
                            <a:schemeClr val="tx1"/>
                          </a:solidFill>
                        </a:rPr>
                        <a:t>electricity</a:t>
                      </a:r>
                      <a:endParaRPr lang="es-E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79870772"/>
                  </a:ext>
                </a:extLst>
              </a:tr>
              <a:tr h="164590"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Equipo/</a:t>
                      </a:r>
                      <a:r>
                        <a:rPr lang="es-ES" sz="1100" b="0" dirty="0" err="1">
                          <a:solidFill>
                            <a:schemeClr val="tx1"/>
                          </a:solidFill>
                        </a:rPr>
                        <a:t>Equipment</a:t>
                      </a:r>
                      <a:endParaRPr lang="es-E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50309888"/>
                  </a:ext>
                </a:extLst>
              </a:tr>
              <a:tr h="164590"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Edificios/</a:t>
                      </a:r>
                      <a:r>
                        <a:rPr lang="es-ES" sz="1100" b="0" dirty="0" err="1">
                          <a:solidFill>
                            <a:schemeClr val="tx1"/>
                          </a:solidFill>
                        </a:rPr>
                        <a:t>Buildings</a:t>
                      </a:r>
                      <a:endParaRPr lang="es-E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1175707"/>
                  </a:ext>
                </a:extLst>
              </a:tr>
              <a:tr h="164590"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Dique/</a:t>
                      </a:r>
                      <a:r>
                        <a:rPr lang="es-ES" sz="1100" b="0" dirty="0" err="1">
                          <a:solidFill>
                            <a:schemeClr val="tx1"/>
                          </a:solidFill>
                        </a:rPr>
                        <a:t>Breakwater</a:t>
                      </a:r>
                      <a:endParaRPr lang="es-E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2415694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3D3BA805-9E5B-4658-9221-7DFE48EED303}"/>
              </a:ext>
            </a:extLst>
          </p:cNvPr>
          <p:cNvSpPr txBox="1"/>
          <p:nvPr/>
        </p:nvSpPr>
        <p:spPr>
          <a:xfrm>
            <a:off x="6609184" y="4896544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/>
              <a:t>(1) </a:t>
            </a:r>
            <a:r>
              <a:rPr lang="es-ES" sz="1200" dirty="0" err="1"/>
              <a:t>If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private</a:t>
            </a:r>
            <a:r>
              <a:rPr lang="es-ES" sz="1200" dirty="0"/>
              <a:t> </a:t>
            </a:r>
            <a:r>
              <a:rPr lang="es-ES" sz="1200" dirty="0" err="1"/>
              <a:t>makes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quay</a:t>
            </a:r>
            <a:r>
              <a:rPr lang="es-ES" sz="1200" dirty="0"/>
              <a:t> Wall, </a:t>
            </a:r>
            <a:r>
              <a:rPr lang="es-ES" sz="1200" dirty="0" err="1"/>
              <a:t>there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a </a:t>
            </a:r>
            <a:r>
              <a:rPr lang="es-ES" sz="1200" dirty="0" err="1"/>
              <a:t>reduction</a:t>
            </a:r>
            <a:r>
              <a:rPr lang="es-ES" sz="1200" dirty="0"/>
              <a:t> of </a:t>
            </a:r>
            <a:r>
              <a:rPr lang="es-ES" sz="1200" dirty="0" err="1" smtClean="0"/>
              <a:t>the</a:t>
            </a:r>
            <a:r>
              <a:rPr lang="es-ES" sz="1200" dirty="0" smtClean="0"/>
              <a:t> oficial  </a:t>
            </a:r>
            <a:r>
              <a:rPr lang="es-ES" sz="1200" dirty="0"/>
              <a:t>“</a:t>
            </a:r>
            <a:r>
              <a:rPr lang="es-ES" sz="1200" dirty="0" err="1"/>
              <a:t>Tax</a:t>
            </a:r>
            <a:r>
              <a:rPr lang="es-ES" sz="1200" dirty="0"/>
              <a:t> of </a:t>
            </a:r>
            <a:r>
              <a:rPr lang="es-ES" sz="1200" dirty="0" err="1"/>
              <a:t>ship</a:t>
            </a:r>
            <a:r>
              <a:rPr lang="es-ES" sz="1200" dirty="0"/>
              <a:t>” (T-1) </a:t>
            </a:r>
            <a:r>
              <a:rPr lang="es-ES" sz="1200" dirty="0" smtClean="0"/>
              <a:t>.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private</a:t>
            </a:r>
            <a:r>
              <a:rPr lang="es-ES" sz="1200" dirty="0" smtClean="0"/>
              <a:t> can </a:t>
            </a:r>
            <a:r>
              <a:rPr lang="es-ES" sz="1200" dirty="0" err="1" smtClean="0"/>
              <a:t>charge</a:t>
            </a:r>
            <a:r>
              <a:rPr lang="es-ES" sz="1200" dirty="0" smtClean="0"/>
              <a:t> a </a:t>
            </a:r>
            <a:r>
              <a:rPr lang="es-ES" sz="1200" dirty="0" err="1" smtClean="0"/>
              <a:t>tarif</a:t>
            </a:r>
            <a:r>
              <a:rPr lang="es-ES" sz="1200" dirty="0" smtClean="0"/>
              <a:t> to </a:t>
            </a:r>
            <a:r>
              <a:rPr lang="es-ES" sz="1200" dirty="0" err="1" smtClean="0"/>
              <a:t>ship</a:t>
            </a:r>
            <a:r>
              <a:rPr lang="es-ES" sz="1200" dirty="0" smtClean="0"/>
              <a:t>.</a:t>
            </a:r>
            <a:endParaRPr lang="es-ES" sz="1200" dirty="0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D6A25060-9C3A-4A97-B92E-883D940E6968}"/>
              </a:ext>
            </a:extLst>
          </p:cNvPr>
          <p:cNvSpPr txBox="1"/>
          <p:nvPr/>
        </p:nvSpPr>
        <p:spPr>
          <a:xfrm>
            <a:off x="6609184" y="587760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/>
              <a:t>(2) </a:t>
            </a:r>
            <a:r>
              <a:rPr lang="es-ES" sz="1200" dirty="0" err="1"/>
              <a:t>If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private</a:t>
            </a:r>
            <a:r>
              <a:rPr lang="es-ES" sz="1200" dirty="0"/>
              <a:t> </a:t>
            </a:r>
            <a:r>
              <a:rPr lang="es-ES" sz="1200" dirty="0" err="1"/>
              <a:t>makes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reclamation</a:t>
            </a:r>
            <a:r>
              <a:rPr lang="es-ES" sz="1200" dirty="0"/>
              <a:t> </a:t>
            </a:r>
            <a:r>
              <a:rPr lang="es-ES" sz="1200" dirty="0" err="1"/>
              <a:t>works</a:t>
            </a:r>
            <a:r>
              <a:rPr lang="es-ES" sz="1200" dirty="0"/>
              <a:t>, </a:t>
            </a:r>
            <a:r>
              <a:rPr lang="es-ES" sz="1200" dirty="0" err="1"/>
              <a:t>there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a </a:t>
            </a:r>
            <a:r>
              <a:rPr lang="es-ES" sz="1200" dirty="0" err="1"/>
              <a:t>reduction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“</a:t>
            </a:r>
            <a:r>
              <a:rPr lang="es-ES" sz="1200" dirty="0" err="1"/>
              <a:t>Occupation</a:t>
            </a:r>
            <a:r>
              <a:rPr lang="es-ES" sz="1200" dirty="0"/>
              <a:t> </a:t>
            </a:r>
            <a:r>
              <a:rPr lang="es-ES" sz="1200" dirty="0" err="1"/>
              <a:t>tax</a:t>
            </a:r>
            <a:r>
              <a:rPr lang="es-ES" sz="1200" dirty="0"/>
              <a:t>”.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3118EE13-DD2E-4A9A-9945-2E07002C97F3}"/>
              </a:ext>
            </a:extLst>
          </p:cNvPr>
          <p:cNvSpPr txBox="1"/>
          <p:nvPr/>
        </p:nvSpPr>
        <p:spPr>
          <a:xfrm>
            <a:off x="632520" y="828675"/>
            <a:ext cx="9145016" cy="3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b="1" dirty="0" err="1"/>
              <a:t>Breakdown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investment</a:t>
            </a:r>
            <a:r>
              <a:rPr lang="es-ES" b="1" dirty="0"/>
              <a:t> in a </a:t>
            </a:r>
            <a:r>
              <a:rPr lang="es-ES" b="1" dirty="0" err="1"/>
              <a:t>Container</a:t>
            </a:r>
            <a:r>
              <a:rPr lang="es-ES" b="1" dirty="0"/>
              <a:t> Terminal</a:t>
            </a:r>
          </a:p>
        </p:txBody>
      </p:sp>
    </p:spTree>
    <p:extLst>
      <p:ext uri="{BB962C8B-B14F-4D97-AF65-F5344CB8AC3E}">
        <p14:creationId xmlns:p14="http://schemas.microsoft.com/office/powerpoint/2010/main" val="397772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226"/>
            <a:ext cx="9906000" cy="828675"/>
          </a:xfrm>
        </p:spPr>
        <p:txBody>
          <a:bodyPr/>
          <a:lstStyle/>
          <a:p>
            <a:r>
              <a:rPr lang="es-ES_tradnl" altLang="zh-CN" sz="2400" dirty="0"/>
              <a:t>GENERAL FEATURES</a:t>
            </a:r>
            <a:endParaRPr lang="es-ES" sz="2400" dirty="0"/>
          </a:p>
        </p:txBody>
      </p:sp>
      <p:grpSp>
        <p:nvGrpSpPr>
          <p:cNvPr id="5" name="4 Grupo"/>
          <p:cNvGrpSpPr/>
          <p:nvPr/>
        </p:nvGrpSpPr>
        <p:grpSpPr>
          <a:xfrm>
            <a:off x="632520" y="908050"/>
            <a:ext cx="8458200" cy="5329262"/>
            <a:chOff x="609600" y="908050"/>
            <a:chExt cx="8458200" cy="5949950"/>
          </a:xfrm>
        </p:grpSpPr>
        <p:pic>
          <p:nvPicPr>
            <p:cNvPr id="6" name="Picture 1306" descr="Gráfico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59338" y="908050"/>
              <a:ext cx="4035425" cy="1800225"/>
            </a:xfrm>
            <a:prstGeom prst="rect">
              <a:avLst/>
            </a:prstGeom>
            <a:noFill/>
          </p:spPr>
        </p:pic>
        <p:pic>
          <p:nvPicPr>
            <p:cNvPr id="7" name="Picture 1305" descr="Gráfico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0050" y="3217863"/>
              <a:ext cx="6127750" cy="3640137"/>
            </a:xfrm>
            <a:prstGeom prst="rect">
              <a:avLst/>
            </a:prstGeom>
            <a:noFill/>
          </p:spPr>
        </p:pic>
        <p:pic>
          <p:nvPicPr>
            <p:cNvPr id="8" name="Picture 1304" descr="Gráfico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1981200"/>
              <a:ext cx="3121025" cy="2614613"/>
            </a:xfrm>
            <a:prstGeom prst="rect">
              <a:avLst/>
            </a:prstGeom>
            <a:noFill/>
          </p:spPr>
        </p:pic>
        <p:sp>
          <p:nvSpPr>
            <p:cNvPr id="9" name="Oval 1291"/>
            <p:cNvSpPr>
              <a:spLocks noChangeAspect="1" noChangeArrowheads="1"/>
            </p:cNvSpPr>
            <p:nvPr/>
          </p:nvSpPr>
          <p:spPr bwMode="auto">
            <a:xfrm>
              <a:off x="4673600" y="2806700"/>
              <a:ext cx="3500438" cy="3498850"/>
            </a:xfrm>
            <a:prstGeom prst="ellipse">
              <a:avLst/>
            </a:prstGeom>
            <a:noFill/>
            <a:ln w="19050">
              <a:solidFill>
                <a:srgbClr val="292929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cxnSp>
          <p:nvCxnSpPr>
            <p:cNvPr id="10" name="AutoShape 1293"/>
            <p:cNvCxnSpPr>
              <a:cxnSpLocks noChangeShapeType="1"/>
            </p:cNvCxnSpPr>
            <p:nvPr/>
          </p:nvCxnSpPr>
          <p:spPr bwMode="auto">
            <a:xfrm rot="10800000" flipV="1">
              <a:off x="1306513" y="1536700"/>
              <a:ext cx="5275262" cy="1966913"/>
            </a:xfrm>
            <a:prstGeom prst="curvedConnector2">
              <a:avLst/>
            </a:prstGeom>
            <a:noFill/>
            <a:ln w="9525">
              <a:solidFill>
                <a:srgbClr val="292929"/>
              </a:solidFill>
              <a:round/>
              <a:headEnd type="oval" w="lg" len="lg"/>
              <a:tailEnd type="stealth" w="lg" len="lg"/>
            </a:ln>
            <a:effectLst/>
          </p:spPr>
        </p:cxnSp>
        <p:cxnSp>
          <p:nvCxnSpPr>
            <p:cNvPr id="11" name="AutoShape 1294"/>
            <p:cNvCxnSpPr>
              <a:cxnSpLocks noChangeShapeType="1"/>
              <a:endCxn id="9" idx="3"/>
            </p:cNvCxnSpPr>
            <p:nvPr/>
          </p:nvCxnSpPr>
          <p:spPr bwMode="auto">
            <a:xfrm rot="16200000" flipH="1">
              <a:off x="2355850" y="2971800"/>
              <a:ext cx="1430338" cy="4230688"/>
            </a:xfrm>
            <a:prstGeom prst="curvedConnector3">
              <a:avLst>
                <a:gd name="adj1" fmla="val 151167"/>
              </a:avLst>
            </a:prstGeom>
            <a:noFill/>
            <a:ln w="9525">
              <a:solidFill>
                <a:srgbClr val="292929"/>
              </a:solidFill>
              <a:round/>
              <a:headEnd type="oval" w="lg" len="lg"/>
              <a:tailEnd type="stealth" w="lg" len="lg"/>
            </a:ln>
            <a:effectLst/>
          </p:spPr>
        </p:cxnSp>
        <p:sp>
          <p:nvSpPr>
            <p:cNvPr id="12" name="Text Box 1298"/>
            <p:cNvSpPr txBox="1">
              <a:spLocks noChangeArrowheads="1"/>
            </p:cNvSpPr>
            <p:nvPr/>
          </p:nvSpPr>
          <p:spPr bwMode="auto">
            <a:xfrm>
              <a:off x="1042988" y="981075"/>
              <a:ext cx="1548822" cy="412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s-ES_tradnl" altLang="zh-CN" b="1" dirty="0">
                  <a:solidFill>
                    <a:srgbClr val="34629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itchFamily="2" charset="-122"/>
                </a:rPr>
                <a:t>LOCATION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PORT PUBLIC PROPERTY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2480" y="980728"/>
            <a:ext cx="9289032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s-ES_tradnl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THE CONCESSION OF PUBLIC WORK (I/II)</a:t>
            </a:r>
          </a:p>
          <a:p>
            <a:pPr marL="622300" indent="-355600"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Based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on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 more general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Law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13/2003, </a:t>
            </a: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which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regulates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in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Spain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concession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of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public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works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in 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general.</a:t>
            </a:r>
          </a:p>
          <a:p>
            <a:pPr marL="266700" indent="0"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endParaRPr lang="es-ES_tradnl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622300" indent="-355600"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Port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Authorities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can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promote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b="1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construction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b="1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b="1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public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b="1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works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as </a:t>
            </a:r>
            <a:r>
              <a:rPr lang="es-ES_tradnl" altLang="zh-CN" sz="1800" b="1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administartive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b="1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concesions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.</a:t>
            </a:r>
          </a:p>
          <a:p>
            <a:pPr marL="266700" indent="0"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endParaRPr lang="es-ES_tradnl" altLang="zh-CN" sz="1800" dirty="0" smtClean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622300" indent="-355600"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Object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:</a:t>
            </a:r>
            <a:endParaRPr lang="es-ES_tradnl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266700" lvl="1" indent="0"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      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◊  </a:t>
            </a:r>
            <a:r>
              <a:rPr lang="es-ES_tradnl" altLang="zh-CN" sz="1800" b="1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Construction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of a </a:t>
            </a:r>
            <a:r>
              <a:rPr lang="es-ES_tradnl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new </a:t>
            </a:r>
            <a:r>
              <a:rPr lang="es-ES_tradnl" altLang="zh-CN" sz="1800" b="1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</a:t>
            </a:r>
            <a:r>
              <a:rPr lang="es-ES_tradnl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b="1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or</a:t>
            </a:r>
            <a:r>
              <a:rPr lang="es-ES_tradnl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 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new </a:t>
            </a:r>
            <a:r>
              <a:rPr lang="es-ES_tradnl" altLang="zh-CN" sz="1800" b="1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part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of a </a:t>
            </a:r>
            <a:r>
              <a:rPr lang="es-ES_tradnl" altLang="zh-CN" sz="1800" b="1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</a:t>
            </a:r>
            <a:r>
              <a:rPr lang="es-ES_tradnl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</a:t>
            </a:r>
            <a:r>
              <a:rPr lang="es-ES_tradnl" altLang="zh-CN" sz="1800" b="1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which</a:t>
            </a:r>
            <a:r>
              <a:rPr lang="es-ES_tradnl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can be 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        </a:t>
            </a:r>
            <a:r>
              <a:rPr lang="es-ES_tradnl" altLang="zh-CN" sz="1800" b="1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exploited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</a:t>
            </a:r>
            <a:r>
              <a:rPr lang="es-ES_tradnl" altLang="zh-CN" sz="1800" b="1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totaly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b="1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independently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            </a:t>
            </a:r>
            <a:endParaRPr lang="es-ES_tradnl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266700" lvl="2" indent="0"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   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  ◊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Open to </a:t>
            </a:r>
            <a:r>
              <a:rPr lang="es-ES_tradnl" altLang="zh-CN" sz="1800" b="1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public</a:t>
            </a:r>
            <a:r>
              <a:rPr lang="es-ES_tradnl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use </a:t>
            </a:r>
            <a:r>
              <a:rPr lang="es-ES_tradnl" altLang="zh-CN" sz="1800" b="1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or</a:t>
            </a:r>
            <a:r>
              <a:rPr lang="es-ES_tradnl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general </a:t>
            </a:r>
            <a:r>
              <a:rPr lang="es-ES_tradnl" altLang="zh-CN" sz="1800" b="1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exploitation</a:t>
            </a:r>
            <a:endParaRPr lang="es-ES_tradnl" altLang="zh-CN" sz="1800" b="1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266700" lvl="1" indent="0"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endParaRPr lang="es-ES_tradnl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860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THE MANAGEMENT OF THE PORT PUBLIC PROPERTY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2480" y="980728"/>
            <a:ext cx="9289032" cy="554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es-ES_tradnl" altLang="zh-CN" sz="1800" b="1" dirty="0">
                <a:solidFill>
                  <a:srgbClr val="346294"/>
                </a:solidFill>
                <a:latin typeface="Verdana" pitchFamily="34" charset="0"/>
                <a:ea typeface="宋体" pitchFamily="2" charset="-122"/>
              </a:rPr>
              <a:t>THE CONCESSION OF PUBLIC WORKS (II/II)</a:t>
            </a:r>
          </a:p>
          <a:p>
            <a:pPr marL="552450" lvl="1" indent="-285750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Right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concessionaire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b="1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to </a:t>
            </a:r>
            <a:r>
              <a:rPr lang="es-ES_tradnl" altLang="zh-CN" sz="1800" b="1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get</a:t>
            </a:r>
            <a:r>
              <a:rPr lang="es-ES_tradnl" altLang="zh-CN" sz="1800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 </a:t>
            </a:r>
            <a:r>
              <a:rPr lang="es-ES_tradnl" altLang="zh-CN" sz="1800" b="1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payment</a:t>
            </a:r>
            <a:endParaRPr lang="es-ES_tradnl" altLang="zh-CN" sz="1800" b="1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266700" lvl="1" indent="0"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               ◊   </a:t>
            </a: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Exploitation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works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or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exploitation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plus 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 </a:t>
            </a: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price</a:t>
            </a:r>
            <a:endParaRPr lang="es-ES_tradnl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266700" lvl="1" indent="0"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              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◊  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Others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regulated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by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L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aw</a:t>
            </a:r>
            <a:endParaRPr lang="es-ES_tradnl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552450" lvl="1" indent="-285750" algn="just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concessionaire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will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asume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economical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risks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derived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from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construction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and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exploitation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.</a:t>
            </a:r>
            <a:endParaRPr lang="es-ES_tradnl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552450" lvl="1" indent="-285750" algn="just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To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render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services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on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public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work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concessionaire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needs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license</a:t>
            </a:r>
            <a:endParaRPr lang="es-ES_tradnl" altLang="zh-CN" sz="1800" dirty="0" smtClean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552450" lvl="1" indent="-285750" algn="just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Maximum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term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</a:t>
            </a: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less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than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40 </a:t>
            </a: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years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</a:t>
            </a:r>
            <a:r>
              <a:rPr lang="es-ES_tradnl" altLang="zh-CN" sz="1800" dirty="0" err="1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but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extendible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according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to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general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Law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.</a:t>
            </a:r>
            <a:endParaRPr lang="es-ES_tradnl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266700" lvl="1" indent="0" algn="just">
              <a:spcBef>
                <a:spcPct val="50000"/>
              </a:spcBef>
              <a:spcAft>
                <a:spcPct val="30000"/>
              </a:spcAft>
              <a:tabLst>
                <a:tab pos="622300" algn="l"/>
              </a:tabLst>
              <a:defRPr/>
            </a:pP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      </a:t>
            </a:r>
            <a:endParaRPr lang="ca-ES" altLang="es-ES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622300" indent="-355600">
              <a:lnSpc>
                <a:spcPct val="150000"/>
              </a:lnSpc>
              <a:spcBef>
                <a:spcPct val="50000"/>
              </a:spcBef>
              <a:spcAft>
                <a:spcPct val="30000"/>
              </a:spcAft>
              <a:buFontTx/>
              <a:buChar char="•"/>
              <a:tabLst>
                <a:tab pos="622300" algn="l"/>
              </a:tabLst>
              <a:defRPr/>
            </a:pPr>
            <a:endParaRPr lang="es-ES_tradnl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12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>
          <a:xfrm>
            <a:off x="56456" y="2348880"/>
            <a:ext cx="9649072" cy="3095426"/>
          </a:xfrm>
        </p:spPr>
        <p:txBody>
          <a:bodyPr/>
          <a:lstStyle/>
          <a:p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examples</a:t>
            </a:r>
            <a:r>
              <a:rPr lang="es-ES" dirty="0"/>
              <a:t> of </a:t>
            </a:r>
            <a:r>
              <a:rPr lang="es-ES" dirty="0" err="1"/>
              <a:t>concessions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Spanish</a:t>
            </a:r>
            <a:r>
              <a:rPr lang="es-ES" dirty="0"/>
              <a:t> </a:t>
            </a:r>
            <a:r>
              <a:rPr lang="es-ES" dirty="0" err="1"/>
              <a:t>Ports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74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620688"/>
          </a:xfrm>
        </p:spPr>
        <p:txBody>
          <a:bodyPr/>
          <a:lstStyle/>
          <a:p>
            <a:r>
              <a:rPr lang="es-ES" sz="2400" dirty="0"/>
              <a:t>CONTAINER TERMINALS IN THE PORT OF ALGECIRAS</a:t>
            </a:r>
          </a:p>
        </p:txBody>
      </p:sp>
      <p:pic>
        <p:nvPicPr>
          <p:cNvPr id="24578" name="Picture 2" descr="C:\Users\Jose Luis\Desktop\2005-07-11 11.22.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247"/>
            <a:ext cx="9906000" cy="53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512840" y="94007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C000"/>
                </a:solidFill>
              </a:rPr>
              <a:t>APM TERMINALS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825208" y="6165304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/>
              <a:t>Fuente: </a:t>
            </a:r>
            <a:r>
              <a:rPr lang="es-ES" sz="1000" dirty="0"/>
              <a:t>APBA</a:t>
            </a:r>
            <a:endParaRPr lang="es-ES" sz="1000" b="1" dirty="0"/>
          </a:p>
        </p:txBody>
      </p:sp>
    </p:spTree>
    <p:extLst>
      <p:ext uri="{BB962C8B-B14F-4D97-AF65-F5344CB8AC3E}">
        <p14:creationId xmlns:p14="http://schemas.microsoft.com/office/powerpoint/2010/main" val="14129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828675"/>
          </a:xfrm>
        </p:spPr>
        <p:txBody>
          <a:bodyPr/>
          <a:lstStyle/>
          <a:p>
            <a:r>
              <a:rPr lang="es-ES" sz="2400" dirty="0"/>
              <a:t>CONTAINER TERMINALS IN THE PORT OF ALGECIRAS</a:t>
            </a:r>
          </a:p>
        </p:txBody>
      </p:sp>
      <p:pic>
        <p:nvPicPr>
          <p:cNvPr id="4" name="3 Imagen" descr="IMG_6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9669"/>
            <a:ext cx="9906000" cy="517866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12597" y="856749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C000"/>
                </a:solidFill>
              </a:rPr>
              <a:t>TOTAL TERMINAL INTERNACIONAL ALGECIRAS (TTI-A)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-357590" y="6096455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</a:rPr>
              <a:t>TERMINAL PÚBLICA (</a:t>
            </a:r>
            <a:r>
              <a:rPr lang="es-ES" sz="1600" b="1" dirty="0" err="1">
                <a:solidFill>
                  <a:srgbClr val="FF0000"/>
                </a:solidFill>
              </a:rPr>
              <a:t>Common</a:t>
            </a:r>
            <a:r>
              <a:rPr lang="es-ES" sz="1600" b="1" dirty="0">
                <a:solidFill>
                  <a:srgbClr val="FF0000"/>
                </a:solidFill>
              </a:rPr>
              <a:t> </a:t>
            </a:r>
            <a:r>
              <a:rPr lang="es-ES" sz="1600" b="1" dirty="0" err="1">
                <a:solidFill>
                  <a:srgbClr val="FF0000"/>
                </a:solidFill>
              </a:rPr>
              <a:t>user</a:t>
            </a:r>
            <a:r>
              <a:rPr lang="es-ES" sz="1600" b="1" dirty="0">
                <a:solidFill>
                  <a:srgbClr val="FF0000"/>
                </a:solidFill>
              </a:rPr>
              <a:t> terminal)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44888" y="6461322"/>
            <a:ext cx="29883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050" b="1" dirty="0"/>
              <a:t>Fuente: </a:t>
            </a:r>
            <a:r>
              <a:rPr lang="es-ES" sz="1050" dirty="0"/>
              <a:t>APBA, TTI-A</a:t>
            </a:r>
          </a:p>
          <a:p>
            <a:pPr algn="l"/>
            <a:r>
              <a:rPr lang="es-ES" sz="1050" b="1" dirty="0"/>
              <a:t>Elaboración: </a:t>
            </a:r>
            <a:r>
              <a:rPr lang="es-ES" sz="1050" dirty="0"/>
              <a:t>Estrada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028564" y="4194587"/>
            <a:ext cx="2052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400" b="1" dirty="0">
                <a:solidFill>
                  <a:srgbClr val="FFC000"/>
                </a:solidFill>
              </a:rPr>
              <a:t>NORTE</a:t>
            </a:r>
          </a:p>
          <a:p>
            <a:pPr algn="l"/>
            <a:r>
              <a:rPr lang="es-ES" sz="1400" b="1" dirty="0">
                <a:solidFill>
                  <a:srgbClr val="FFC000"/>
                </a:solidFill>
              </a:rPr>
              <a:t>550 m</a:t>
            </a:r>
          </a:p>
          <a:p>
            <a:pPr algn="l"/>
            <a:r>
              <a:rPr lang="es-ES" sz="1400" b="1" dirty="0">
                <a:solidFill>
                  <a:srgbClr val="FFC000"/>
                </a:solidFill>
              </a:rPr>
              <a:t>-18,50 m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439054" y="2204864"/>
            <a:ext cx="2052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400" b="1" dirty="0">
                <a:solidFill>
                  <a:srgbClr val="FFC000"/>
                </a:solidFill>
              </a:rPr>
              <a:t>ESTE</a:t>
            </a:r>
          </a:p>
          <a:p>
            <a:pPr algn="l"/>
            <a:r>
              <a:rPr lang="es-ES" sz="1400" b="1" dirty="0">
                <a:solidFill>
                  <a:srgbClr val="FFC000"/>
                </a:solidFill>
              </a:rPr>
              <a:t>850 m</a:t>
            </a:r>
          </a:p>
          <a:p>
            <a:pPr algn="l"/>
            <a:r>
              <a:rPr lang="es-ES" sz="1400" b="1" dirty="0">
                <a:solidFill>
                  <a:srgbClr val="FFC000"/>
                </a:solidFill>
              </a:rPr>
              <a:t>-18,50 m</a:t>
            </a:r>
          </a:p>
        </p:txBody>
      </p:sp>
    </p:spTree>
    <p:extLst>
      <p:ext uri="{BB962C8B-B14F-4D97-AF65-F5344CB8AC3E}">
        <p14:creationId xmlns:p14="http://schemas.microsoft.com/office/powerpoint/2010/main" val="168346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CONTAINER TERMINALS IN THE PORT OF ALGECIRAS</a:t>
            </a:r>
          </a:p>
        </p:txBody>
      </p:sp>
      <p:pic>
        <p:nvPicPr>
          <p:cNvPr id="25602" name="Picture 2" descr="C:\Users\Jose Luis\AppData\Local\Microsoft\Windows\Temporary Internet Files\Content.Outlook\04ZUIGY6\v_aerea_extension muelle corta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903257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00472" y="642840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C000"/>
                </a:solidFill>
              </a:rPr>
              <a:t>TOTAL TERMINAL INTERNACIONAL ALGECIRAS (TTI-A)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545288" y="5229200"/>
            <a:ext cx="2357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/>
              <a:t>Fuente: </a:t>
            </a:r>
            <a:r>
              <a:rPr lang="es-ES" sz="1000" dirty="0"/>
              <a:t>TTI-A</a:t>
            </a:r>
            <a:endParaRPr lang="es-ES" sz="1000" b="1" dirty="0"/>
          </a:p>
        </p:txBody>
      </p:sp>
    </p:spTree>
    <p:extLst>
      <p:ext uri="{BB962C8B-B14F-4D97-AF65-F5344CB8AC3E}">
        <p14:creationId xmlns:p14="http://schemas.microsoft.com/office/powerpoint/2010/main" val="113696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OIL </a:t>
            </a:r>
            <a:r>
              <a:rPr lang="es-ES" sz="2400" dirty="0" smtClean="0"/>
              <a:t>TERMINALIN THE PORT OF ALGECIRAS</a:t>
            </a:r>
            <a:endParaRPr lang="es-ES" sz="2400" dirty="0"/>
          </a:p>
        </p:txBody>
      </p:sp>
      <p:pic>
        <p:nvPicPr>
          <p:cNvPr id="3" name="2 Imagen" descr="I:\EPC\3. Archivo\a) Docencia_Conferencias\LIBRO El Puerto. RETE\FOTOS\P7021495x-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80" y="1628775"/>
            <a:ext cx="5400040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1640632" y="580526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b="1" dirty="0"/>
              <a:t>CEPSA OIL TERMINAL. PORT OF ALGECIRAS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0" y="0"/>
            <a:ext cx="9906000" cy="828675"/>
          </a:xfrm>
          <a:prstGeom prst="rect">
            <a:avLst/>
          </a:prstGeom>
          <a:solidFill>
            <a:srgbClr val="34629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72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9pPr>
          </a:lstStyle>
          <a:p>
            <a:r>
              <a:rPr lang="es-ES" sz="2400" kern="0" smtClean="0"/>
              <a:t>APM TERMINALS - BARCELONA</a:t>
            </a:r>
            <a:endParaRPr lang="es-ES" sz="2400" kern="0" dirty="0"/>
          </a:p>
        </p:txBody>
      </p:sp>
      <p:pic>
        <p:nvPicPr>
          <p:cNvPr id="6" name="5 Imagen" descr="I:\EPC\3. Archivo\a) Docencia_Conferencias\LIBRO El Puerto. RETE\FOTOS\AP Santander 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80" y="1403667"/>
            <a:ext cx="5400040" cy="405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5">
            <a:extLst>
              <a:ext uri="{FF2B5EF4-FFF2-40B4-BE49-F238E27FC236}">
                <a16:creationId xmlns="" xmlns:a16="http://schemas.microsoft.com/office/drawing/2014/main" id="{4C97EAB2-CF85-4F4F-9797-A9F2FC00E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" y="764704"/>
            <a:ext cx="9872545" cy="5112568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="" xmlns:a16="http://schemas.microsoft.com/office/drawing/2014/main" id="{7EE73C58-5014-4485-87E8-9BADB13F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12" y="188640"/>
            <a:ext cx="739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APM TERMINALS - BARCELONA</a:t>
            </a:r>
          </a:p>
        </p:txBody>
      </p:sp>
    </p:spTree>
    <p:extLst>
      <p:ext uri="{BB962C8B-B14F-4D97-AF65-F5344CB8AC3E}">
        <p14:creationId xmlns:p14="http://schemas.microsoft.com/office/powerpoint/2010/main" val="47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58057"/>
            <a:ext cx="9906000" cy="828675"/>
          </a:xfrm>
        </p:spPr>
        <p:txBody>
          <a:bodyPr/>
          <a:lstStyle/>
          <a:p>
            <a:r>
              <a:rPr lang="es-ES" sz="2400" dirty="0"/>
              <a:t>SOLID BULK TERMINAL </a:t>
            </a:r>
            <a:r>
              <a:rPr lang="es-ES" sz="2400" dirty="0" smtClean="0"/>
              <a:t>IN THE PORT OF SANTANDER</a:t>
            </a:r>
            <a:endParaRPr lang="es-ES" sz="2400" dirty="0"/>
          </a:p>
        </p:txBody>
      </p:sp>
      <p:pic>
        <p:nvPicPr>
          <p:cNvPr id="3" name="2 Imagen" descr="I:\EPC\3. Archivo\a) Docencia_Conferencias\LIBRO El Puerto. RETE\FOTOS\AP Santander 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80" y="1403667"/>
            <a:ext cx="5400040" cy="405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00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 smtClean="0"/>
              <a:t>APM TERMINALS - BARCELONA</a:t>
            </a:r>
            <a:endParaRPr lang="es-ES" sz="2400" dirty="0"/>
          </a:p>
        </p:txBody>
      </p:sp>
      <p:pic>
        <p:nvPicPr>
          <p:cNvPr id="3" name="2 Imagen" descr="I:\EPC\3. Archivo\a) Docencia_Conferencias\LIBRO El Puerto. RETE\FOTOS\AP Santander 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80" y="1403667"/>
            <a:ext cx="5400040" cy="405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5">
            <a:extLst>
              <a:ext uri="{FF2B5EF4-FFF2-40B4-BE49-F238E27FC236}">
                <a16:creationId xmlns="" xmlns:a16="http://schemas.microsoft.com/office/drawing/2014/main" id="{4C97EAB2-CF85-4F4F-9797-A9F2FC00E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" y="764704"/>
            <a:ext cx="9872545" cy="5112568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7EE73C58-5014-4485-87E8-9BADB13F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12" y="188640"/>
            <a:ext cx="739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APM TERMINALS - BARCELONA</a:t>
            </a:r>
          </a:p>
        </p:txBody>
      </p:sp>
      <p:pic>
        <p:nvPicPr>
          <p:cNvPr id="7" name="Imagen 2">
            <a:extLst>
              <a:ext uri="{FF2B5EF4-FFF2-40B4-BE49-F238E27FC236}">
                <a16:creationId xmlns="" xmlns:a16="http://schemas.microsoft.com/office/drawing/2014/main" id="{4A9E6211-8026-4529-8161-057F2F886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52"/>
          <a:stretch/>
        </p:blipFill>
        <p:spPr>
          <a:xfrm>
            <a:off x="159255" y="332656"/>
            <a:ext cx="9587490" cy="5624661"/>
          </a:xfrm>
          <a:prstGeom prst="rect">
            <a:avLst/>
          </a:prstGeom>
        </p:spPr>
      </p:pic>
      <p:sp>
        <p:nvSpPr>
          <p:cNvPr id="8" name="3 CuadroTexto">
            <a:extLst>
              <a:ext uri="{FF2B5EF4-FFF2-40B4-BE49-F238E27FC236}">
                <a16:creationId xmlns="" xmlns:a16="http://schemas.microsoft.com/office/drawing/2014/main" id="{D83128C1-CA9F-4249-9432-A4BD4C89CC4E}"/>
              </a:ext>
            </a:extLst>
          </p:cNvPr>
          <p:cNvSpPr txBox="1"/>
          <p:nvPr/>
        </p:nvSpPr>
        <p:spPr>
          <a:xfrm>
            <a:off x="351302" y="179348"/>
            <a:ext cx="5033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dirty="0" err="1"/>
              <a:t>The</a:t>
            </a:r>
            <a:r>
              <a:rPr lang="es-ES" sz="1600" b="1" dirty="0"/>
              <a:t> Port </a:t>
            </a:r>
            <a:r>
              <a:rPr lang="es-ES" sz="1600" b="1" dirty="0" err="1"/>
              <a:t>of</a:t>
            </a:r>
            <a:r>
              <a:rPr lang="es-ES" sz="1600" b="1" dirty="0"/>
              <a:t> Barcelona</a:t>
            </a:r>
          </a:p>
          <a:p>
            <a:pPr algn="l"/>
            <a:r>
              <a:rPr lang="es-ES" sz="1400" b="1" dirty="0" err="1"/>
              <a:t>Containers</a:t>
            </a:r>
            <a:endParaRPr lang="es-ES" sz="1400" b="1" dirty="0"/>
          </a:p>
        </p:txBody>
      </p:sp>
      <p:sp>
        <p:nvSpPr>
          <p:cNvPr id="9" name="3 CuadroTexto">
            <a:extLst>
              <a:ext uri="{FF2B5EF4-FFF2-40B4-BE49-F238E27FC236}">
                <a16:creationId xmlns="" xmlns:a16="http://schemas.microsoft.com/office/drawing/2014/main" id="{34FE2DD4-8968-4418-8CBD-EAB0096EF5B6}"/>
              </a:ext>
            </a:extLst>
          </p:cNvPr>
          <p:cNvSpPr txBox="1"/>
          <p:nvPr/>
        </p:nvSpPr>
        <p:spPr>
          <a:xfrm>
            <a:off x="351302" y="6043354"/>
            <a:ext cx="647390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600" b="1" dirty="0" err="1"/>
              <a:t>Container</a:t>
            </a:r>
            <a:r>
              <a:rPr lang="es-ES" sz="1600" b="1" dirty="0"/>
              <a:t> Terminal BEST (</a:t>
            </a:r>
            <a:r>
              <a:rPr lang="es-ES" sz="1600" b="1" dirty="0" err="1"/>
              <a:t>common</a:t>
            </a:r>
            <a:r>
              <a:rPr lang="es-ES" sz="1600" b="1" dirty="0"/>
              <a:t> </a:t>
            </a:r>
            <a:r>
              <a:rPr lang="es-ES" sz="1600" b="1" dirty="0" err="1"/>
              <a:t>user</a:t>
            </a:r>
            <a:r>
              <a:rPr lang="es-ES" sz="1600" b="1" dirty="0"/>
              <a:t> terminal)</a:t>
            </a:r>
          </a:p>
          <a:p>
            <a:pPr algn="l"/>
            <a:r>
              <a:rPr lang="es-ES" sz="1400" b="1" dirty="0"/>
              <a:t>HUTCHINSON PORT HOLDINGS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52730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 smtClean="0"/>
              <a:t>APM TERMINALS  - VALENVCIA</a:t>
            </a:r>
            <a:endParaRPr lang="es-ES" sz="2400" dirty="0"/>
          </a:p>
        </p:txBody>
      </p:sp>
      <p:pic>
        <p:nvPicPr>
          <p:cNvPr id="3" name="2 Imagen" descr="I:\EPC\3. Archivo\b) Publicaciones\2011_05_09_Tendencias futuras de los puertos\Dibuj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80" y="1403667"/>
            <a:ext cx="5400040" cy="40506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2252980" y="5659992"/>
            <a:ext cx="565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CRUISERS TERMINAL “D” OF CARNIVAL  </a:t>
            </a:r>
            <a:r>
              <a:rPr lang="es-ES" b="1" dirty="0"/>
              <a:t>(</a:t>
            </a:r>
            <a:r>
              <a:rPr lang="es-ES" b="1" dirty="0" err="1"/>
              <a:t>dedicated</a:t>
            </a:r>
            <a:r>
              <a:rPr lang="es-ES" b="1" dirty="0"/>
              <a:t> terminal)</a:t>
            </a:r>
          </a:p>
        </p:txBody>
      </p:sp>
      <p:pic>
        <p:nvPicPr>
          <p:cNvPr id="6" name="Imagen 2">
            <a:extLst>
              <a:ext uri="{FF2B5EF4-FFF2-40B4-BE49-F238E27FC236}">
                <a16:creationId xmlns="" xmlns:a16="http://schemas.microsoft.com/office/drawing/2014/main" id="{26C4C24D-D693-4D26-BA0D-1AE309BC2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620688"/>
            <a:ext cx="9129464" cy="60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7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zh-CN" sz="2400" dirty="0"/>
              <a:t>GENERAL FEATURES</a:t>
            </a:r>
            <a:endParaRPr lang="es-ES" sz="2400" dirty="0"/>
          </a:p>
        </p:txBody>
      </p:sp>
      <p:grpSp>
        <p:nvGrpSpPr>
          <p:cNvPr id="3" name="2 Grupo"/>
          <p:cNvGrpSpPr/>
          <p:nvPr/>
        </p:nvGrpSpPr>
        <p:grpSpPr>
          <a:xfrm>
            <a:off x="0" y="981075"/>
            <a:ext cx="9906000" cy="5184229"/>
            <a:chOff x="0" y="981075"/>
            <a:chExt cx="9371713" cy="5393521"/>
          </a:xfrm>
        </p:grpSpPr>
        <p:sp>
          <p:nvSpPr>
            <p:cNvPr id="4" name="Text Box 1035"/>
            <p:cNvSpPr txBox="1">
              <a:spLocks noChangeArrowheads="1"/>
            </p:cNvSpPr>
            <p:nvPr/>
          </p:nvSpPr>
          <p:spPr bwMode="auto">
            <a:xfrm>
              <a:off x="0" y="1492250"/>
              <a:ext cx="8841432" cy="38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spcBef>
                  <a:spcPct val="50000"/>
                </a:spcBef>
              </a:pPr>
              <a:endParaRPr lang="es-ES_tradnl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endParaRPr>
            </a:p>
          </p:txBody>
        </p:sp>
        <p:pic>
          <p:nvPicPr>
            <p:cNvPr id="5" name="Picture 1049" descr="Gráfico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6536" y="3677655"/>
              <a:ext cx="6927925" cy="2696941"/>
            </a:xfrm>
            <a:prstGeom prst="rect">
              <a:avLst/>
            </a:prstGeom>
            <a:noFill/>
          </p:spPr>
        </p:pic>
        <p:sp>
          <p:nvSpPr>
            <p:cNvPr id="6" name="Text Box 28"/>
            <p:cNvSpPr txBox="1">
              <a:spLocks noChangeArrowheads="1"/>
            </p:cNvSpPr>
            <p:nvPr/>
          </p:nvSpPr>
          <p:spPr bwMode="auto">
            <a:xfrm>
              <a:off x="121535" y="981075"/>
              <a:ext cx="9250178" cy="3237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s-ES_tradnl" altLang="zh-CN" b="1" dirty="0">
                  <a:solidFill>
                    <a:srgbClr val="34629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itchFamily="2" charset="-122"/>
                </a:rPr>
                <a:t>    </a:t>
              </a:r>
              <a:r>
                <a:rPr lang="en-US" altLang="zh-CN" b="1" dirty="0">
                  <a:solidFill>
                    <a:srgbClr val="34629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itchFamily="2" charset="-122"/>
                </a:rPr>
                <a:t>GEOSTRATEGICAL POSITION</a:t>
              </a:r>
            </a:p>
            <a:p>
              <a:pPr marL="177800" indent="-177800" algn="l">
                <a:lnSpc>
                  <a:spcPct val="110000"/>
                </a:lnSpc>
                <a:spcBef>
                  <a:spcPct val="50000"/>
                </a:spcBef>
                <a:spcAft>
                  <a:spcPct val="50000"/>
                </a:spcAft>
                <a:buFontTx/>
                <a:buChar char="•"/>
                <a:tabLst>
                  <a:tab pos="177800" algn="l"/>
                </a:tabLst>
                <a:defRPr/>
              </a:pPr>
              <a:r>
                <a:rPr lang="en-US" altLang="zh-CN" dirty="0">
                  <a:solidFill>
                    <a:srgbClr val="34629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itchFamily="2" charset="-122"/>
                </a:rPr>
                <a:t>Between the Atlantic and the Mediterranean Sea</a:t>
              </a:r>
            </a:p>
            <a:p>
              <a:pPr marL="177800" indent="-177800" algn="l">
                <a:lnSpc>
                  <a:spcPct val="110000"/>
                </a:lnSpc>
                <a:spcBef>
                  <a:spcPct val="50000"/>
                </a:spcBef>
                <a:spcAft>
                  <a:spcPct val="50000"/>
                </a:spcAft>
                <a:buFontTx/>
                <a:buChar char="•"/>
                <a:tabLst>
                  <a:tab pos="177800" algn="l"/>
                </a:tabLst>
                <a:defRPr/>
              </a:pPr>
              <a:r>
                <a:rPr lang="en-US" altLang="zh-CN" dirty="0">
                  <a:solidFill>
                    <a:srgbClr val="34629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itchFamily="2" charset="-122"/>
                </a:rPr>
                <a:t>Near to the principal all-around-the-world routes (east-west)</a:t>
              </a:r>
            </a:p>
            <a:p>
              <a:pPr marL="177800" indent="-177800" algn="l">
                <a:lnSpc>
                  <a:spcPct val="110000"/>
                </a:lnSpc>
                <a:spcBef>
                  <a:spcPct val="50000"/>
                </a:spcBef>
                <a:spcAft>
                  <a:spcPct val="50000"/>
                </a:spcAft>
                <a:buFontTx/>
                <a:buChar char="•"/>
                <a:tabLst>
                  <a:tab pos="177800" algn="l"/>
                </a:tabLst>
                <a:defRPr/>
              </a:pPr>
              <a:r>
                <a:rPr lang="en-US" altLang="zh-CN" dirty="0">
                  <a:solidFill>
                    <a:srgbClr val="34629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itchFamily="2" charset="-122"/>
                </a:rPr>
                <a:t>Integrated in Europe: trans European networks and gateway for far-east traffics</a:t>
              </a:r>
            </a:p>
            <a:p>
              <a:pPr marL="177800" indent="-177800" algn="l">
                <a:lnSpc>
                  <a:spcPct val="110000"/>
                </a:lnSpc>
                <a:spcBef>
                  <a:spcPct val="50000"/>
                </a:spcBef>
                <a:spcAft>
                  <a:spcPct val="50000"/>
                </a:spcAft>
                <a:buFontTx/>
                <a:buChar char="•"/>
                <a:tabLst>
                  <a:tab pos="177800" algn="l"/>
                </a:tabLst>
                <a:defRPr/>
              </a:pPr>
              <a:r>
                <a:rPr lang="en-US" altLang="zh-CN" dirty="0">
                  <a:solidFill>
                    <a:srgbClr val="34629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itchFamily="2" charset="-122"/>
                </a:rPr>
                <a:t>Gateway for North Africa and The European Union</a:t>
              </a:r>
            </a:p>
            <a:p>
              <a:pPr algn="l">
                <a:spcBef>
                  <a:spcPct val="50000"/>
                </a:spcBef>
              </a:pPr>
              <a:endParaRPr lang="es-ES_tradnl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5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 smtClean="0"/>
              <a:t>COSCO TERMINAL- VALENCIA</a:t>
            </a:r>
            <a:endParaRPr lang="es-ES" sz="2400" dirty="0"/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7EE73C58-5014-4485-87E8-9BADB13F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12" y="188640"/>
            <a:ext cx="739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COSCO TERMINAL - VALENCIA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FA9A4B61-F243-46C9-A5B4-4FFB0C2C2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6" y="757559"/>
            <a:ext cx="9634730" cy="547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7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 bwMode="auto">
          <a:xfrm>
            <a:off x="0" y="0"/>
            <a:ext cx="9906000" cy="828675"/>
          </a:xfrm>
          <a:prstGeom prst="rect">
            <a:avLst/>
          </a:prstGeom>
          <a:solidFill>
            <a:srgbClr val="34629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72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BankGothic Md BT" pitchFamily="34" charset="0"/>
              </a:defRPr>
            </a:lvl9pPr>
          </a:lstStyle>
          <a:p>
            <a:r>
              <a:rPr lang="es-ES" kern="0" smtClean="0"/>
              <a:t>MSC TERMINAL - VALENCIA</a:t>
            </a:r>
            <a:endParaRPr lang="es-ES" kern="0" dirty="0"/>
          </a:p>
        </p:txBody>
      </p:sp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7EE73C58-5014-4485-87E8-9BADB13F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12" y="188640"/>
            <a:ext cx="739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MSC TERMINAL - VALENCIA</a:t>
            </a:r>
          </a:p>
        </p:txBody>
      </p:sp>
      <p:pic>
        <p:nvPicPr>
          <p:cNvPr id="5" name="Imagen 3">
            <a:extLst>
              <a:ext uri="{FF2B5EF4-FFF2-40B4-BE49-F238E27FC236}">
                <a16:creationId xmlns="" xmlns:a16="http://schemas.microsoft.com/office/drawing/2014/main" id="{B83630E5-1D52-4CFB-99A5-FE22C4A23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8" y="1124744"/>
            <a:ext cx="9485290" cy="473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522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CRUISERS TERMINAL </a:t>
            </a:r>
            <a:r>
              <a:rPr lang="es-ES" sz="2400" dirty="0" smtClean="0"/>
              <a:t>IN THE POT OF BARCELONA</a:t>
            </a:r>
            <a:endParaRPr lang="es-ES" sz="2400" dirty="0"/>
          </a:p>
        </p:txBody>
      </p:sp>
      <p:pic>
        <p:nvPicPr>
          <p:cNvPr id="3" name="2 Imagen" descr="I:\EPC\3. Archivo\b) Publicaciones\2011_05_09_Tendencias futuras de los puertos\Dibuj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80" y="1403667"/>
            <a:ext cx="5400040" cy="40506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2252980" y="5659992"/>
            <a:ext cx="565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CRUISERS TERMINAL “D” OF CARNIVAL  </a:t>
            </a:r>
            <a:r>
              <a:rPr lang="es-ES" b="1" dirty="0"/>
              <a:t>(</a:t>
            </a:r>
            <a:r>
              <a:rPr lang="es-ES" b="1" dirty="0" err="1"/>
              <a:t>dedicated</a:t>
            </a:r>
            <a:r>
              <a:rPr lang="es-ES" b="1" dirty="0"/>
              <a:t> terminal)</a:t>
            </a:r>
          </a:p>
        </p:txBody>
      </p:sp>
    </p:spTree>
    <p:extLst>
      <p:ext uri="{BB962C8B-B14F-4D97-AF65-F5344CB8AC3E}">
        <p14:creationId xmlns:p14="http://schemas.microsoft.com/office/powerpoint/2010/main" val="15779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lberto\Desktop\Autoterminal-Barcelona-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83" y="137784"/>
            <a:ext cx="9554997" cy="636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1302" y="179348"/>
            <a:ext cx="5033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dirty="0" err="1">
                <a:solidFill>
                  <a:schemeClr val="bg1"/>
                </a:solidFill>
              </a:rPr>
              <a:t>The</a:t>
            </a:r>
            <a:r>
              <a:rPr lang="es-ES" sz="1600" b="1" dirty="0">
                <a:solidFill>
                  <a:schemeClr val="bg1"/>
                </a:solidFill>
              </a:rPr>
              <a:t> Port </a:t>
            </a:r>
            <a:r>
              <a:rPr lang="es-ES" sz="1600" b="1" dirty="0" err="1">
                <a:solidFill>
                  <a:schemeClr val="bg1"/>
                </a:solidFill>
              </a:rPr>
              <a:t>of</a:t>
            </a:r>
            <a:r>
              <a:rPr lang="es-ES" sz="1600" b="1" dirty="0">
                <a:solidFill>
                  <a:schemeClr val="bg1"/>
                </a:solidFill>
              </a:rPr>
              <a:t> Barcelona</a:t>
            </a:r>
          </a:p>
          <a:p>
            <a:pPr algn="l"/>
            <a:r>
              <a:rPr lang="es-ES" sz="1400" b="1" dirty="0" err="1">
                <a:solidFill>
                  <a:schemeClr val="bg1"/>
                </a:solidFill>
              </a:rPr>
              <a:t>Vehicles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7982" y="6491678"/>
            <a:ext cx="83534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400" b="1" dirty="0" err="1"/>
              <a:t>Vehicles</a:t>
            </a:r>
            <a:r>
              <a:rPr lang="es-ES" sz="1400" b="1" dirty="0"/>
              <a:t> </a:t>
            </a:r>
            <a:r>
              <a:rPr lang="es-ES" sz="1400" b="1" dirty="0" err="1"/>
              <a:t>Terminals</a:t>
            </a:r>
            <a:r>
              <a:rPr lang="es-ES" sz="1400" b="1" dirty="0"/>
              <a:t> (</a:t>
            </a:r>
            <a:r>
              <a:rPr lang="es-ES" sz="1400" b="1" dirty="0" err="1"/>
              <a:t>common</a:t>
            </a:r>
            <a:r>
              <a:rPr lang="es-ES" sz="1400" b="1" dirty="0"/>
              <a:t> </a:t>
            </a:r>
            <a:r>
              <a:rPr lang="es-ES" sz="1400" b="1" dirty="0" err="1"/>
              <a:t>user</a:t>
            </a:r>
            <a:r>
              <a:rPr lang="es-ES" sz="1400" b="1" dirty="0"/>
              <a:t> terminal). AUTOTERMINAL SA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14561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 smtClean="0"/>
              <a:t>CONCLUSIONS</a:t>
            </a:r>
            <a:endParaRPr lang="es-ES" sz="24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2480" y="980728"/>
            <a:ext cx="9289032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3900" indent="-2794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360488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90700" indent="-250825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03513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0100" indent="-457200" algn="l"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973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545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17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689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7120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52450" lvl="1" indent="-285750" algn="just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Spanish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are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estuctured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as a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Landlord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(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advadced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)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model</a:t>
            </a:r>
            <a:endParaRPr lang="es-ES_tradnl" altLang="zh-CN" sz="1800" dirty="0" smtClean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552450" lvl="1" indent="-285750" algn="just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One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main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objectives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Spanish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policy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is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promoting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and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enhancing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presence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private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companies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in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activity</a:t>
            </a:r>
            <a:endParaRPr lang="es-ES_tradnl" altLang="zh-CN" sz="1800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552450" lvl="1" indent="-285750" algn="just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There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are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two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mecanismes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: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providing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services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and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granting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concessions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to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pivates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.</a:t>
            </a:r>
          </a:p>
          <a:p>
            <a:pPr marL="552450" lvl="1" indent="-285750" algn="just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concesions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public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property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are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fundamental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tool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for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managing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present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Spanish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ports</a:t>
            </a:r>
            <a:endParaRPr lang="es-ES_tradnl" altLang="zh-CN" sz="1800" dirty="0" smtClean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552450" lvl="1" indent="-285750" algn="just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Through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concesion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public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property</a:t>
            </a:r>
            <a:r>
              <a:rPr lang="es-ES_tradnl" altLang="zh-CN" sz="18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private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finances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constructs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and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operates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part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port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(terminal,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etc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).</a:t>
            </a:r>
          </a:p>
          <a:p>
            <a:pPr marL="552450" lvl="1" indent="-285750" algn="just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concessionaire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pays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two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types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taxes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: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Occupation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and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Activity</a:t>
            </a:r>
            <a:endParaRPr lang="es-ES_tradnl" altLang="zh-CN" sz="1800" dirty="0" smtClean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552450" lvl="1" indent="-285750" algn="just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maximun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term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is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50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years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,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including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posible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extensions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.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Exceptionally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it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can be 70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years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</a:p>
          <a:p>
            <a:pPr marL="552450" lvl="1" indent="-285750" algn="just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That´s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the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Spanish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model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of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participatopn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public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– </a:t>
            </a:r>
            <a:r>
              <a:rPr lang="es-ES_tradnl" altLang="zh-CN" sz="1800" dirty="0" err="1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private</a:t>
            </a: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 (PPP) </a:t>
            </a:r>
          </a:p>
          <a:p>
            <a:pPr marL="552450" lvl="1" indent="-285750" algn="just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endParaRPr lang="es-ES_tradnl" altLang="zh-CN" sz="1800" dirty="0" smtClean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552450" lvl="1" indent="-285750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endParaRPr lang="es-ES_tradnl" altLang="zh-CN" sz="1800" dirty="0" smtClean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宋体" pitchFamily="2" charset="-122"/>
            </a:endParaRPr>
          </a:p>
          <a:p>
            <a:pPr marL="552450" lvl="1" indent="-285750">
              <a:spcBef>
                <a:spcPct val="5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s-ES_tradnl" altLang="zh-CN" sz="18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 pitchFamily="2" charset="-12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7493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9877"/>
            <a:ext cx="9906000" cy="640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16496" y="548680"/>
            <a:ext cx="904512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rgbClr val="FFC000"/>
                </a:solidFill>
              </a:rPr>
              <a:t>Muito</a:t>
            </a:r>
            <a:r>
              <a:rPr lang="es-ES" sz="3200" b="1" dirty="0">
                <a:solidFill>
                  <a:srgbClr val="FFC000"/>
                </a:solidFill>
              </a:rPr>
              <a:t> </a:t>
            </a:r>
            <a:r>
              <a:rPr lang="es-ES" sz="3200" b="1" dirty="0" err="1">
                <a:solidFill>
                  <a:srgbClr val="FFC000"/>
                </a:solidFill>
              </a:rPr>
              <a:t>Obrigado</a:t>
            </a:r>
            <a:r>
              <a:rPr lang="es-ES" sz="3200" b="1" dirty="0">
                <a:solidFill>
                  <a:srgbClr val="FFC000"/>
                </a:solidFill>
              </a:rPr>
              <a:t> pela </a:t>
            </a:r>
            <a:r>
              <a:rPr lang="es-ES" sz="3200" b="1" dirty="0" err="1">
                <a:solidFill>
                  <a:srgbClr val="FFC000"/>
                </a:solidFill>
              </a:rPr>
              <a:t>sua</a:t>
            </a:r>
            <a:r>
              <a:rPr lang="es-ES" sz="3200" b="1" dirty="0">
                <a:solidFill>
                  <a:srgbClr val="FFC000"/>
                </a:solidFill>
              </a:rPr>
              <a:t> </a:t>
            </a:r>
            <a:r>
              <a:rPr lang="es-ES" sz="3200" b="1" dirty="0" err="1">
                <a:solidFill>
                  <a:srgbClr val="FFC000"/>
                </a:solidFill>
              </a:rPr>
              <a:t>atenção</a:t>
            </a:r>
            <a:r>
              <a:rPr lang="es-ES" sz="3200" b="1" dirty="0">
                <a:solidFill>
                  <a:srgbClr val="FFC000"/>
                </a:solidFill>
              </a:rPr>
              <a:t>!</a:t>
            </a:r>
          </a:p>
          <a:p>
            <a:endParaRPr lang="es-ES" sz="3200" b="1" dirty="0">
              <a:solidFill>
                <a:srgbClr val="FFC000"/>
              </a:solidFill>
            </a:endParaRPr>
          </a:p>
          <a:p>
            <a:endParaRPr lang="es-ES" sz="2000" b="1" dirty="0">
              <a:solidFill>
                <a:srgbClr val="FFC000"/>
              </a:solidFill>
            </a:endParaRPr>
          </a:p>
          <a:p>
            <a:r>
              <a:rPr lang="es-ES" sz="2000" b="1" dirty="0">
                <a:solidFill>
                  <a:srgbClr val="FFC000"/>
                </a:solidFill>
              </a:rPr>
              <a:t>José Luis Estrada Llaquet</a:t>
            </a:r>
          </a:p>
          <a:p>
            <a:r>
              <a:rPr lang="es-ES" sz="2000" b="1" dirty="0">
                <a:solidFill>
                  <a:srgbClr val="FFC000"/>
                </a:solidFill>
              </a:rPr>
              <a:t>jlestrada@estradaportconsulting.com</a:t>
            </a:r>
          </a:p>
          <a:p>
            <a:endParaRPr lang="es-ES" sz="2000" b="1" dirty="0">
              <a:solidFill>
                <a:srgbClr val="FFC000"/>
              </a:solidFill>
            </a:endParaRPr>
          </a:p>
          <a:p>
            <a:r>
              <a:rPr lang="es-ES" sz="2000" b="1" dirty="0">
                <a:solidFill>
                  <a:srgbClr val="FFC000"/>
                </a:solidFill>
              </a:rPr>
              <a:t>www.estradaportconsulting.com</a:t>
            </a:r>
          </a:p>
          <a:p>
            <a:endParaRPr lang="es-ES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6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828675"/>
          </a:xfrm>
        </p:spPr>
        <p:txBody>
          <a:bodyPr/>
          <a:lstStyle/>
          <a:p>
            <a:r>
              <a:rPr lang="es-ES_tradnl" altLang="zh-CN" sz="2400" dirty="0"/>
              <a:t>GENERAL FEATURES</a:t>
            </a:r>
            <a:endParaRPr lang="es-ES" sz="2400" dirty="0"/>
          </a:p>
        </p:txBody>
      </p:sp>
      <p:grpSp>
        <p:nvGrpSpPr>
          <p:cNvPr id="3" name="2 Grupo"/>
          <p:cNvGrpSpPr/>
          <p:nvPr/>
        </p:nvGrpSpPr>
        <p:grpSpPr>
          <a:xfrm>
            <a:off x="128464" y="1071502"/>
            <a:ext cx="9001125" cy="508517"/>
            <a:chOff x="251842" y="981075"/>
            <a:chExt cx="9001125" cy="981492"/>
          </a:xfrm>
        </p:grpSpPr>
        <p:sp>
          <p:nvSpPr>
            <p:cNvPr id="4" name="Text Box 252"/>
            <p:cNvSpPr txBox="1">
              <a:spLocks noChangeArrowheads="1"/>
            </p:cNvSpPr>
            <p:nvPr/>
          </p:nvSpPr>
          <p:spPr bwMode="auto">
            <a:xfrm>
              <a:off x="251842" y="1593235"/>
              <a:ext cx="90011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spcAft>
                  <a:spcPct val="50000"/>
                </a:spcAft>
                <a:tabLst>
                  <a:tab pos="177800" algn="l"/>
                </a:tabLst>
              </a:pPr>
              <a:endParaRPr lang="es-ES_tradnl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5" name="Text Box 263"/>
            <p:cNvSpPr txBox="1">
              <a:spLocks noChangeArrowheads="1"/>
            </p:cNvSpPr>
            <p:nvPr/>
          </p:nvSpPr>
          <p:spPr bwMode="auto">
            <a:xfrm>
              <a:off x="971550" y="981075"/>
              <a:ext cx="40110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s-ES_tradnl" altLang="zh-CN" b="1" dirty="0">
                  <a:solidFill>
                    <a:srgbClr val="34629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itchFamily="2" charset="-122"/>
                </a:rPr>
                <a:t>THE SPANISH PORT SYSTEM  </a:t>
              </a:r>
            </a:p>
          </p:txBody>
        </p:sp>
      </p:grpSp>
      <p:sp>
        <p:nvSpPr>
          <p:cNvPr id="7" name="Rectángulo 6"/>
          <p:cNvSpPr/>
          <p:nvPr/>
        </p:nvSpPr>
        <p:spPr>
          <a:xfrm>
            <a:off x="488504" y="751344"/>
            <a:ext cx="92170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endParaRPr lang="en-US" altLang="zh-CN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spcAft>
                <a:spcPct val="50000"/>
              </a:spcAft>
              <a:defRPr/>
            </a:pPr>
            <a:endParaRPr lang="en-US" altLang="zh-CN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77800" indent="-177800" algn="l">
              <a:lnSpc>
                <a:spcPct val="110000"/>
              </a:lnSpc>
              <a:spcBef>
                <a:spcPct val="50000"/>
              </a:spcBef>
              <a:spcAft>
                <a:spcPct val="50000"/>
              </a:spcAft>
              <a:buFontTx/>
              <a:buChar char="•"/>
              <a:tabLst>
                <a:tab pos="177800" algn="l"/>
              </a:tabLst>
              <a:defRPr/>
            </a:pPr>
            <a:r>
              <a:rPr lang="en-US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46 commercial ports managed by 28 Port Authorities</a:t>
            </a:r>
          </a:p>
          <a:p>
            <a:pPr marL="177800" indent="-177800" algn="l">
              <a:lnSpc>
                <a:spcPct val="110000"/>
              </a:lnSpc>
              <a:spcBef>
                <a:spcPct val="50000"/>
              </a:spcBef>
              <a:spcAft>
                <a:spcPct val="50000"/>
              </a:spcAft>
              <a:buFontTx/>
              <a:buChar char="•"/>
              <a:tabLst>
                <a:tab pos="177800" algn="l"/>
              </a:tabLst>
              <a:defRPr/>
            </a:pPr>
            <a:r>
              <a:rPr lang="en-US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Around 8.000 kilometers of coast, 7% of them are devoted to port facilities</a:t>
            </a:r>
          </a:p>
          <a:p>
            <a:pPr marL="177800" indent="-177800" algn="l">
              <a:lnSpc>
                <a:spcPct val="110000"/>
              </a:lnSpc>
              <a:spcBef>
                <a:spcPct val="50000"/>
              </a:spcBef>
              <a:spcAft>
                <a:spcPct val="50000"/>
              </a:spcAft>
              <a:buFontTx/>
              <a:buChar char="•"/>
              <a:tabLst>
                <a:tab pos="177800" algn="l"/>
              </a:tabLst>
              <a:defRPr/>
            </a:pPr>
            <a:r>
              <a:rPr lang="en-US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The port activity and the maritime transport sector represents in Spain around </a:t>
            </a:r>
            <a:r>
              <a:rPr lang="en-US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20% of the gross added value of the transport </a:t>
            </a:r>
            <a:r>
              <a:rPr lang="en-US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sector and about </a:t>
            </a:r>
            <a:r>
              <a:rPr lang="en-US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1,5% of the Spanish national gross domestic product </a:t>
            </a:r>
            <a:r>
              <a:rPr lang="en-US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(GDP)</a:t>
            </a:r>
          </a:p>
          <a:p>
            <a:pPr marL="177800" indent="-177800" algn="l">
              <a:lnSpc>
                <a:spcPct val="110000"/>
              </a:lnSpc>
              <a:spcBef>
                <a:spcPct val="50000"/>
              </a:spcBef>
              <a:spcAft>
                <a:spcPct val="50000"/>
              </a:spcAft>
              <a:buFontTx/>
              <a:buChar char="•"/>
              <a:tabLst>
                <a:tab pos="177800" algn="l"/>
              </a:tabLst>
              <a:defRPr/>
            </a:pPr>
            <a:r>
              <a:rPr lang="en-US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80% of imports and 50% of exports </a:t>
            </a:r>
            <a:r>
              <a:rPr lang="en-US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take place through the commercial ports</a:t>
            </a:r>
          </a:p>
          <a:p>
            <a:pPr marL="177800" indent="-177800" algn="l">
              <a:lnSpc>
                <a:spcPct val="110000"/>
              </a:lnSpc>
              <a:spcBef>
                <a:spcPct val="50000"/>
              </a:spcBef>
              <a:spcAft>
                <a:spcPct val="50000"/>
              </a:spcAft>
              <a:buFontTx/>
              <a:buChar char="•"/>
              <a:tabLst>
                <a:tab pos="177800" algn="l"/>
              </a:tabLst>
              <a:defRPr/>
            </a:pPr>
            <a:r>
              <a:rPr lang="en-US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52% of Spanish commerce with the European Union </a:t>
            </a:r>
            <a:r>
              <a:rPr lang="en-US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takes place by sea</a:t>
            </a:r>
          </a:p>
          <a:p>
            <a:pPr marL="177800" indent="-177800" algn="l">
              <a:lnSpc>
                <a:spcPct val="110000"/>
              </a:lnSpc>
              <a:spcBef>
                <a:spcPct val="50000"/>
              </a:spcBef>
              <a:spcAft>
                <a:spcPct val="50000"/>
              </a:spcAft>
              <a:buFontTx/>
              <a:buChar char="•"/>
              <a:tabLst>
                <a:tab pos="177800" algn="l"/>
              </a:tabLst>
              <a:defRPr/>
            </a:pPr>
            <a:r>
              <a:rPr lang="en-US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96% of Spanish commerce </a:t>
            </a:r>
            <a:r>
              <a:rPr lang="en-US" altLang="zh-CN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with the rest of the world takes place by sea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Traffic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46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TRAFFIC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27089" y="908050"/>
            <a:ext cx="87852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TOTAL THROUGHPUT  EVOLUTION OF THE SPANISH PORTS </a:t>
            </a:r>
            <a:r>
              <a:rPr lang="en-US" altLang="zh-CN" sz="12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(</a:t>
            </a:r>
            <a:r>
              <a:rPr lang="en-US" altLang="zh-CN" sz="1200" dirty="0" smtClean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mill. tons</a:t>
            </a:r>
            <a:r>
              <a:rPr lang="en-US" altLang="zh-CN" sz="1200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)</a:t>
            </a:r>
            <a:endParaRPr lang="en-US" altLang="zh-CN" sz="1200" b="1" dirty="0">
              <a:solidFill>
                <a:srgbClr val="346294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72480" y="4983442"/>
            <a:ext cx="9144000" cy="152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From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rgbClr val="346294"/>
                </a:solidFill>
                <a:ea typeface="宋体" pitchFamily="2" charset="-122"/>
              </a:rPr>
              <a:t>2006 to 2016, port traffic increased a 10% rate, and at an accumulated average annual rate of 0,9%.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figures of 2007 (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before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crisis)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were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surpassed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 in 2015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with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502 Mt. In 2016,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total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throughput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dirty="0" err="1">
                <a:solidFill>
                  <a:srgbClr val="346294"/>
                </a:solidFill>
                <a:ea typeface="宋体" pitchFamily="2" charset="-122"/>
              </a:rPr>
              <a:t>was</a:t>
            </a:r>
            <a:r>
              <a:rPr lang="es-ES_tradnl" altLang="zh-CN" sz="1400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b="1" dirty="0">
                <a:solidFill>
                  <a:srgbClr val="346294"/>
                </a:solidFill>
                <a:ea typeface="宋体" pitchFamily="2" charset="-122"/>
              </a:rPr>
              <a:t>508,9 Mt</a:t>
            </a:r>
            <a:r>
              <a:rPr lang="es-ES_tradnl" altLang="zh-CN" sz="1400" dirty="0" smtClean="0">
                <a:solidFill>
                  <a:srgbClr val="346294"/>
                </a:solidFill>
                <a:ea typeface="宋体" pitchFamily="2" charset="-122"/>
              </a:rPr>
              <a:t>.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s-ES_tradnl" altLang="zh-CN" sz="1400" b="1" dirty="0" err="1" smtClean="0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b="1" dirty="0" smtClean="0">
                <a:solidFill>
                  <a:srgbClr val="346294"/>
                </a:solidFill>
                <a:ea typeface="宋体" pitchFamily="2" charset="-122"/>
              </a:rPr>
              <a:t> Port of Algeciras  </a:t>
            </a:r>
            <a:r>
              <a:rPr lang="es-ES_tradnl" altLang="zh-CN" sz="1400" b="1" dirty="0" err="1" smtClean="0">
                <a:solidFill>
                  <a:srgbClr val="346294"/>
                </a:solidFill>
                <a:ea typeface="宋体" pitchFamily="2" charset="-122"/>
              </a:rPr>
              <a:t>is</a:t>
            </a:r>
            <a:r>
              <a:rPr lang="es-ES_tradnl" altLang="zh-CN" sz="1400" b="1" dirty="0" smtClean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b="1" dirty="0" err="1" smtClean="0">
                <a:solidFill>
                  <a:srgbClr val="346294"/>
                </a:solidFill>
                <a:ea typeface="宋体" pitchFamily="2" charset="-122"/>
              </a:rPr>
              <a:t>the</a:t>
            </a:r>
            <a:r>
              <a:rPr lang="es-ES_tradnl" altLang="zh-CN" sz="1400" b="1" dirty="0" smtClean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b="1" dirty="0" err="1" smtClean="0">
                <a:solidFill>
                  <a:srgbClr val="346294"/>
                </a:solidFill>
                <a:ea typeface="宋体" pitchFamily="2" charset="-122"/>
              </a:rPr>
              <a:t>first</a:t>
            </a:r>
            <a:r>
              <a:rPr lang="es-ES_tradnl" altLang="zh-CN" sz="1400" b="1" dirty="0" smtClean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b="1" dirty="0" err="1" smtClean="0">
                <a:solidFill>
                  <a:srgbClr val="346294"/>
                </a:solidFill>
                <a:ea typeface="宋体" pitchFamily="2" charset="-122"/>
              </a:rPr>
              <a:t>port</a:t>
            </a:r>
            <a:r>
              <a:rPr lang="es-ES_tradnl" altLang="zh-CN" sz="1400" b="1" dirty="0" smtClean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b="1" dirty="0" err="1" smtClean="0">
                <a:solidFill>
                  <a:srgbClr val="346294"/>
                </a:solidFill>
                <a:ea typeface="宋体" pitchFamily="2" charset="-122"/>
              </a:rPr>
              <a:t>with</a:t>
            </a:r>
            <a:r>
              <a:rPr lang="es-ES_tradnl" altLang="zh-CN" sz="1400" b="1" dirty="0" smtClean="0">
                <a:solidFill>
                  <a:srgbClr val="346294"/>
                </a:solidFill>
                <a:ea typeface="宋体" pitchFamily="2" charset="-122"/>
              </a:rPr>
              <a:t> 102,8 Mt</a:t>
            </a:r>
            <a:endParaRPr lang="es-ES_tradnl" altLang="zh-CN" sz="1400" b="1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905328" y="4401108"/>
            <a:ext cx="2000672" cy="54006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s-ES_tradnl" altLang="zh-CN" sz="700" b="1" dirty="0" err="1">
                <a:solidFill>
                  <a:srgbClr val="346294"/>
                </a:solidFill>
                <a:ea typeface="宋体" pitchFamily="2" charset="-122"/>
              </a:rPr>
              <a:t>Source</a:t>
            </a:r>
            <a:r>
              <a:rPr lang="es-ES_tradnl" altLang="zh-CN" sz="700" b="1" dirty="0">
                <a:solidFill>
                  <a:srgbClr val="346294"/>
                </a:solidFill>
                <a:ea typeface="宋体" pitchFamily="2" charset="-122"/>
              </a:rPr>
              <a:t>: </a:t>
            </a:r>
            <a:r>
              <a:rPr lang="es-ES_tradnl" altLang="zh-CN" sz="700" dirty="0">
                <a:solidFill>
                  <a:srgbClr val="346294"/>
                </a:solidFill>
                <a:ea typeface="宋体" pitchFamily="2" charset="-122"/>
              </a:rPr>
              <a:t>Puertos del Estado</a:t>
            </a:r>
          </a:p>
          <a:p>
            <a:pPr algn="l">
              <a:spcBef>
                <a:spcPct val="50000"/>
              </a:spcBef>
            </a:pPr>
            <a:r>
              <a:rPr lang="es-ES_tradnl" altLang="zh-CN" sz="700" b="1" dirty="0" err="1">
                <a:solidFill>
                  <a:srgbClr val="346294"/>
                </a:solidFill>
                <a:ea typeface="宋体" pitchFamily="2" charset="-122"/>
              </a:rPr>
              <a:t>Elaboration</a:t>
            </a:r>
            <a:r>
              <a:rPr lang="es-ES_tradnl" altLang="zh-CN" sz="700" b="1" dirty="0">
                <a:solidFill>
                  <a:srgbClr val="346294"/>
                </a:solidFill>
                <a:ea typeface="宋体" pitchFamily="2" charset="-122"/>
              </a:rPr>
              <a:t>:</a:t>
            </a:r>
            <a:r>
              <a:rPr lang="es-ES_tradnl" altLang="zh-CN" sz="700" dirty="0">
                <a:solidFill>
                  <a:srgbClr val="346294"/>
                </a:solidFill>
                <a:ea typeface="宋体" pitchFamily="2" charset="-122"/>
              </a:rPr>
              <a:t> Estrada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7D6DB52-0748-4BF7-B01B-69FC927F1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16" y="1348976"/>
            <a:ext cx="6048672" cy="35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72480" y="4959400"/>
            <a:ext cx="91440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  <a:tabLst>
                <a:tab pos="180975" algn="l"/>
              </a:tabLst>
            </a:pPr>
            <a:endParaRPr lang="es-ES_tradnl" altLang="zh-CN" sz="1600" dirty="0">
              <a:solidFill>
                <a:srgbClr val="346294"/>
              </a:solidFill>
              <a:ea typeface="宋体" pitchFamily="2" charset="-122"/>
            </a:endParaRPr>
          </a:p>
          <a:p>
            <a:pPr marL="180975" indent="-180975" algn="l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180975" algn="l"/>
              </a:tabLst>
            </a:pP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</a:rPr>
              <a:t>In 2016 </a:t>
            </a:r>
            <a:r>
              <a:rPr lang="es-ES_tradnl" altLang="zh-CN" sz="1600" dirty="0" err="1">
                <a:solidFill>
                  <a:srgbClr val="346294"/>
                </a:solidFill>
                <a:ea typeface="宋体" pitchFamily="2" charset="-122"/>
                <a:cs typeface="Arial" charset="0"/>
              </a:rPr>
              <a:t>the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 </a:t>
            </a:r>
            <a:r>
              <a:rPr lang="es-ES_tradnl" altLang="zh-CN" sz="1600" dirty="0" err="1">
                <a:solidFill>
                  <a:srgbClr val="346294"/>
                </a:solidFill>
                <a:ea typeface="宋体" pitchFamily="2" charset="-122"/>
                <a:cs typeface="Arial" charset="0"/>
              </a:rPr>
              <a:t>Spanish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 </a:t>
            </a:r>
            <a:r>
              <a:rPr lang="es-ES_tradnl" altLang="zh-CN" sz="1600" dirty="0" err="1">
                <a:solidFill>
                  <a:srgbClr val="346294"/>
                </a:solidFill>
                <a:ea typeface="宋体" pitchFamily="2" charset="-122"/>
                <a:cs typeface="Arial" charset="0"/>
              </a:rPr>
              <a:t>port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 </a:t>
            </a:r>
            <a:r>
              <a:rPr lang="es-ES_tradnl" altLang="zh-CN" sz="1600" dirty="0" err="1">
                <a:solidFill>
                  <a:srgbClr val="346294"/>
                </a:solidFill>
                <a:ea typeface="宋体" pitchFamily="2" charset="-122"/>
                <a:cs typeface="Arial" charset="0"/>
              </a:rPr>
              <a:t>system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 </a:t>
            </a:r>
            <a:r>
              <a:rPr lang="es-ES_tradnl" altLang="zh-CN" sz="1600" dirty="0" err="1">
                <a:solidFill>
                  <a:srgbClr val="346294"/>
                </a:solidFill>
                <a:ea typeface="宋体" pitchFamily="2" charset="-122"/>
                <a:cs typeface="Arial" charset="0"/>
              </a:rPr>
              <a:t>handled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 </a:t>
            </a:r>
            <a:r>
              <a:rPr lang="es-ES_tradnl" altLang="zh-CN" sz="1600" b="1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508,9 Mt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, 7 Mt more </a:t>
            </a:r>
            <a:r>
              <a:rPr lang="es-ES_tradnl" altLang="zh-CN" sz="1600" dirty="0" err="1">
                <a:solidFill>
                  <a:srgbClr val="346294"/>
                </a:solidFill>
                <a:ea typeface="宋体" pitchFamily="2" charset="-122"/>
                <a:cs typeface="Arial" charset="0"/>
              </a:rPr>
              <a:t>than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 in 2015, </a:t>
            </a:r>
            <a:r>
              <a:rPr lang="es-ES_tradnl" altLang="zh-CN" sz="1600" dirty="0" err="1">
                <a:solidFill>
                  <a:srgbClr val="346294"/>
                </a:solidFill>
                <a:ea typeface="宋体" pitchFamily="2" charset="-122"/>
                <a:cs typeface="Arial" charset="0"/>
              </a:rPr>
              <a:t>with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 </a:t>
            </a:r>
            <a:r>
              <a:rPr lang="es-ES_tradnl" altLang="zh-CN" sz="1600" dirty="0" err="1">
                <a:solidFill>
                  <a:srgbClr val="346294"/>
                </a:solidFill>
                <a:ea typeface="宋体" pitchFamily="2" charset="-122"/>
                <a:cs typeface="Arial" charset="0"/>
              </a:rPr>
              <a:t>an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 </a:t>
            </a:r>
            <a:r>
              <a:rPr lang="es-ES_tradnl" altLang="zh-CN" sz="1600" dirty="0" err="1">
                <a:solidFill>
                  <a:srgbClr val="346294"/>
                </a:solidFill>
                <a:ea typeface="宋体" pitchFamily="2" charset="-122"/>
                <a:cs typeface="Arial" charset="0"/>
              </a:rPr>
              <a:t>increase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 of 1%.</a:t>
            </a:r>
          </a:p>
          <a:p>
            <a:pPr marL="180975" indent="-180975" algn="l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180975" algn="l"/>
              </a:tabLst>
            </a:pPr>
            <a:r>
              <a:rPr lang="es-ES_tradnl" altLang="zh-CN" sz="1600" b="1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46% 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of </a:t>
            </a:r>
            <a:r>
              <a:rPr lang="es-ES_tradnl" altLang="zh-CN" sz="1600" dirty="0" err="1">
                <a:solidFill>
                  <a:srgbClr val="346294"/>
                </a:solidFill>
                <a:ea typeface="宋体" pitchFamily="2" charset="-122"/>
                <a:cs typeface="Arial" charset="0"/>
              </a:rPr>
              <a:t>the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 </a:t>
            </a:r>
            <a:r>
              <a:rPr lang="es-ES_tradnl" altLang="zh-CN" sz="1600" dirty="0" err="1">
                <a:solidFill>
                  <a:srgbClr val="346294"/>
                </a:solidFill>
                <a:ea typeface="宋体" pitchFamily="2" charset="-122"/>
                <a:cs typeface="Arial" charset="0"/>
              </a:rPr>
              <a:t>goods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 </a:t>
            </a:r>
            <a:r>
              <a:rPr lang="es-ES_tradnl" altLang="zh-CN" sz="1600" dirty="0" err="1">
                <a:solidFill>
                  <a:srgbClr val="346294"/>
                </a:solidFill>
                <a:ea typeface="宋体" pitchFamily="2" charset="-122"/>
                <a:cs typeface="Arial" charset="0"/>
              </a:rPr>
              <a:t>handled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 </a:t>
            </a:r>
            <a:r>
              <a:rPr lang="es-ES_tradnl" altLang="zh-CN" sz="1600" dirty="0" err="1">
                <a:solidFill>
                  <a:srgbClr val="346294"/>
                </a:solidFill>
                <a:ea typeface="宋体" pitchFamily="2" charset="-122"/>
                <a:cs typeface="Arial" charset="0"/>
              </a:rPr>
              <a:t>were</a:t>
            </a:r>
            <a:r>
              <a:rPr lang="es-ES_tradnl" altLang="zh-CN" sz="1600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 </a:t>
            </a:r>
            <a:r>
              <a:rPr lang="es-ES_tradnl" altLang="zh-CN" sz="1600" b="1" dirty="0">
                <a:solidFill>
                  <a:srgbClr val="346294"/>
                </a:solidFill>
                <a:ea typeface="宋体" pitchFamily="2" charset="-122"/>
                <a:cs typeface="Arial" charset="0"/>
              </a:rPr>
              <a:t>general cargo.</a:t>
            </a:r>
            <a:r>
              <a:rPr lang="es-ES_tradnl" altLang="zh-CN" sz="1600" b="1" dirty="0">
                <a:solidFill>
                  <a:srgbClr val="346294"/>
                </a:solidFill>
                <a:ea typeface="宋体" pitchFamily="2" charset="-122"/>
              </a:rPr>
              <a:t>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TRAFFIC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71550" y="765051"/>
            <a:ext cx="739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altLang="zh-CN" b="1" dirty="0">
                <a:solidFill>
                  <a:srgbClr val="34629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 TOTAL TRAFFIC OF GOODS IN 2016 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00472" y="1268760"/>
            <a:ext cx="3312368" cy="33655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s-ES_tradnl" altLang="zh-CN" sz="1400" b="1" dirty="0">
                <a:solidFill>
                  <a:srgbClr val="333399"/>
                </a:solidFill>
                <a:ea typeface="宋体" pitchFamily="2" charset="-122"/>
              </a:rPr>
              <a:t>(</a:t>
            </a:r>
            <a:r>
              <a:rPr lang="es-ES_tradnl" altLang="zh-CN" sz="1400" b="1" dirty="0">
                <a:solidFill>
                  <a:srgbClr val="346294"/>
                </a:solidFill>
                <a:ea typeface="宋体" pitchFamily="2" charset="-122"/>
              </a:rPr>
              <a:t>508,9 </a:t>
            </a:r>
            <a:r>
              <a:rPr lang="es-ES_tradnl" altLang="zh-CN" sz="1400" b="1" dirty="0" err="1">
                <a:solidFill>
                  <a:srgbClr val="346294"/>
                </a:solidFill>
                <a:ea typeface="宋体" pitchFamily="2" charset="-122"/>
              </a:rPr>
              <a:t>million</a:t>
            </a:r>
            <a:r>
              <a:rPr lang="es-ES_tradnl" altLang="zh-CN" sz="1400" b="1" dirty="0">
                <a:solidFill>
                  <a:srgbClr val="346294"/>
                </a:solidFill>
                <a:ea typeface="宋体" pitchFamily="2" charset="-122"/>
              </a:rPr>
              <a:t> </a:t>
            </a:r>
            <a:r>
              <a:rPr lang="es-ES_tradnl" altLang="zh-CN" sz="1400" b="1" dirty="0" err="1">
                <a:solidFill>
                  <a:srgbClr val="346294"/>
                </a:solidFill>
                <a:ea typeface="宋体" pitchFamily="2" charset="-122"/>
              </a:rPr>
              <a:t>tons</a:t>
            </a:r>
            <a:r>
              <a:rPr lang="es-ES_tradnl" altLang="zh-CN" sz="1400" b="1" dirty="0">
                <a:solidFill>
                  <a:srgbClr val="346294"/>
                </a:solidFill>
                <a:ea typeface="宋体" pitchFamily="2" charset="-122"/>
              </a:rPr>
              <a:t>)</a:t>
            </a:r>
          </a:p>
          <a:p>
            <a:pPr>
              <a:spcBef>
                <a:spcPct val="50000"/>
              </a:spcBef>
            </a:pPr>
            <a:endParaRPr lang="es-ES_tradnl" altLang="zh-CN" sz="1400" b="1" dirty="0">
              <a:solidFill>
                <a:srgbClr val="333399"/>
              </a:solidFill>
              <a:ea typeface="宋体" pitchFamily="2" charset="-122"/>
            </a:endParaRP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176637"/>
              </p:ext>
            </p:extLst>
          </p:nvPr>
        </p:nvGraphicFramePr>
        <p:xfrm>
          <a:off x="323850" y="1700089"/>
          <a:ext cx="4319588" cy="3078164"/>
        </p:xfrm>
        <a:graphic>
          <a:graphicData uri="http://schemas.openxmlformats.org/drawingml/2006/table">
            <a:tbl>
              <a:tblPr/>
              <a:tblGrid>
                <a:gridCol w="309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178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1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925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s-ES_tradnl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GOODS (t)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346294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  <a:cs typeface="Arial" charset="0"/>
                        </a:rPr>
                        <a:t>GENERAL CARGO                          235.883.093</a:t>
                      </a:r>
                      <a:endParaRPr kumimoji="0" lang="es-ES_tradnl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46294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  <a:cs typeface="Arial" charset="0"/>
                        </a:rPr>
                        <a:t>46,35%</a:t>
                      </a:r>
                      <a:endParaRPr kumimoji="0" lang="es-ES_tradnl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46294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0350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  <a:cs typeface="Arial" charset="0"/>
                        </a:rPr>
                        <a:t>SOLID BULKS                                     91.787.007</a:t>
                      </a:r>
                      <a:endParaRPr kumimoji="0" lang="es-ES_tradnl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46294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  <a:cs typeface="Arial" charset="0"/>
                        </a:rPr>
                        <a:t>18,04%</a:t>
                      </a:r>
                      <a:endParaRPr kumimoji="0" lang="es-ES_tradnl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46294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0975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  <a:cs typeface="Arial" charset="0"/>
                        </a:rPr>
                        <a:t>LIQUID BULKS                                  167.761.424</a:t>
                      </a:r>
                      <a:endParaRPr kumimoji="0" lang="es-ES_tradnl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46294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  <a:cs typeface="Arial" charset="0"/>
                        </a:rPr>
                        <a:t>32,96%</a:t>
                      </a:r>
                      <a:endParaRPr kumimoji="0" lang="es-ES_tradnl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46294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4629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</a:t>
                      </a:r>
                      <a:endParaRPr kumimoji="0" lang="es-ES_tradnl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46294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  <a:cs typeface="Arial" charset="0"/>
                        </a:rPr>
                        <a:t>97,35%</a:t>
                      </a:r>
                      <a:endParaRPr kumimoji="0" lang="es-ES_tradnl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46294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0188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</a:rPr>
                        <a:t>OTHER  GOODS</a:t>
                      </a:r>
                      <a:r>
                        <a:rPr kumimoji="0" 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</a:rPr>
                        <a:t>                                             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4629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8925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</a:rPr>
                        <a:t>FRESH FISHING                                      232.915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</a:rPr>
                        <a:t>0,05%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3525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</a:rPr>
                        <a:t>BUNKER AND SUPPLY                      10.204.824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</a:rPr>
                        <a:t>2,01%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5588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</a:rPr>
                        <a:t>LOCAL TRAFFIC                                   3.052.483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</a:rPr>
                        <a:t>0,60%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8450"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</a:rPr>
                        <a:t>2,65%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1800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PORT TRAFFIC  (t)  </a:t>
                      </a:r>
                      <a:r>
                        <a:rPr kumimoji="0" 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         508.921.541</a:t>
                      </a:r>
                      <a:endParaRPr kumimoji="0" lang="es-ES_tradnl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34629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6294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100%</a:t>
                      </a:r>
                      <a:endParaRPr kumimoji="0" lang="es-ES_tradnl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34629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AutoShape 13"/>
          <p:cNvSpPr>
            <a:spLocks noChangeArrowheads="1"/>
          </p:cNvSpPr>
          <p:nvPr/>
        </p:nvSpPr>
        <p:spPr bwMode="auto">
          <a:xfrm rot="5537313">
            <a:off x="3823604" y="875852"/>
            <a:ext cx="433387" cy="1634828"/>
          </a:xfrm>
          <a:custGeom>
            <a:avLst/>
            <a:gdLst>
              <a:gd name="G0" fmla="+- 16950 0 0"/>
              <a:gd name="G1" fmla="+- 5400 0 0"/>
              <a:gd name="G2" fmla="+- 12158 0 5400"/>
              <a:gd name="G3" fmla="+- G2 0 5400"/>
              <a:gd name="G4" fmla="*/ G3 32768 32059"/>
              <a:gd name="G5" fmla="*/ G4 1 2"/>
              <a:gd name="G6" fmla="+- 21600 0 16950"/>
              <a:gd name="G7" fmla="*/ G6 5400 6079"/>
              <a:gd name="G8" fmla="+- G7 16950 0"/>
              <a:gd name="T0" fmla="*/ 16950 w 21600"/>
              <a:gd name="T1" fmla="*/ 0 h 21600"/>
              <a:gd name="T2" fmla="*/ 16950 w 21600"/>
              <a:gd name="T3" fmla="*/ 12158 h 21600"/>
              <a:gd name="T4" fmla="*/ 694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950" y="0"/>
                </a:lnTo>
                <a:lnTo>
                  <a:pt x="16950" y="5400"/>
                </a:lnTo>
                <a:lnTo>
                  <a:pt x="12427" y="5400"/>
                </a:lnTo>
                <a:cubicBezTo>
                  <a:pt x="5564" y="5400"/>
                  <a:pt x="0" y="8426"/>
                  <a:pt x="0" y="12158"/>
                </a:cubicBezTo>
                <a:lnTo>
                  <a:pt x="0" y="21600"/>
                </a:lnTo>
                <a:lnTo>
                  <a:pt x="1388" y="21600"/>
                </a:lnTo>
                <a:lnTo>
                  <a:pt x="1388" y="12158"/>
                </a:lnTo>
                <a:cubicBezTo>
                  <a:pt x="1388" y="9176"/>
                  <a:pt x="6330" y="6758"/>
                  <a:pt x="12427" y="6758"/>
                </a:cubicBezTo>
                <a:lnTo>
                  <a:pt x="16950" y="6758"/>
                </a:lnTo>
                <a:lnTo>
                  <a:pt x="16950" y="12158"/>
                </a:lnTo>
                <a:close/>
              </a:path>
            </a:pathLst>
          </a:custGeom>
          <a:gradFill rotWithShape="0">
            <a:gsLst>
              <a:gs pos="0">
                <a:srgbClr val="FFCC00"/>
              </a:gs>
              <a:gs pos="100000">
                <a:srgbClr val="FFCC00">
                  <a:gamma/>
                  <a:shade val="66275"/>
                  <a:invGamma/>
                </a:srgb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3702" y="4832490"/>
            <a:ext cx="4173548" cy="54006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s-ES_tradnl" altLang="zh-CN" sz="800" b="1" dirty="0" err="1">
                <a:solidFill>
                  <a:srgbClr val="346294"/>
                </a:solidFill>
                <a:ea typeface="宋体" pitchFamily="2" charset="-122"/>
              </a:rPr>
              <a:t>Source</a:t>
            </a:r>
            <a:r>
              <a:rPr lang="es-ES_tradnl" altLang="zh-CN" sz="800" b="1" dirty="0">
                <a:solidFill>
                  <a:srgbClr val="346294"/>
                </a:solidFill>
                <a:ea typeface="宋体" pitchFamily="2" charset="-122"/>
              </a:rPr>
              <a:t>: </a:t>
            </a:r>
            <a:r>
              <a:rPr lang="es-ES_tradnl" altLang="zh-CN" sz="800" dirty="0">
                <a:solidFill>
                  <a:srgbClr val="346294"/>
                </a:solidFill>
                <a:ea typeface="宋体" pitchFamily="2" charset="-122"/>
              </a:rPr>
              <a:t>Puertos del Estado</a:t>
            </a:r>
          </a:p>
          <a:p>
            <a:pPr algn="l">
              <a:spcBef>
                <a:spcPct val="50000"/>
              </a:spcBef>
            </a:pPr>
            <a:r>
              <a:rPr lang="es-ES_tradnl" altLang="zh-CN" sz="800" b="1" dirty="0" err="1">
                <a:solidFill>
                  <a:srgbClr val="346294"/>
                </a:solidFill>
                <a:ea typeface="宋体" pitchFamily="2" charset="-122"/>
              </a:rPr>
              <a:t>Elaboration</a:t>
            </a:r>
            <a:r>
              <a:rPr lang="es-ES_tradnl" altLang="zh-CN" sz="800" b="1" dirty="0">
                <a:solidFill>
                  <a:srgbClr val="346294"/>
                </a:solidFill>
                <a:ea typeface="宋体" pitchFamily="2" charset="-122"/>
              </a:rPr>
              <a:t>:</a:t>
            </a:r>
            <a:r>
              <a:rPr lang="es-ES_tradnl" altLang="zh-CN" sz="800" dirty="0">
                <a:solidFill>
                  <a:srgbClr val="346294"/>
                </a:solidFill>
                <a:ea typeface="宋体" pitchFamily="2" charset="-122"/>
              </a:rPr>
              <a:t> Estrada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9EB1D59-8889-4C65-9D2A-9B258A35F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480" y="1711381"/>
            <a:ext cx="4824535" cy="294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PI PS v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BankGothic Md B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ADPI PS v1</Template>
  <TotalTime>5933</TotalTime>
  <Words>2749</Words>
  <Application>Microsoft Office PowerPoint</Application>
  <PresentationFormat>A4 (210 x 297 mm)</PresentationFormat>
  <Paragraphs>368</Paragraphs>
  <Slides>55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6" baseType="lpstr">
      <vt:lpstr>ADPI PS v1</vt:lpstr>
      <vt:lpstr>                CONCESSÕES NOS PORTOS. A EXPERIÊNCIA ESPANHOLA </vt:lpstr>
      <vt:lpstr>Index</vt:lpstr>
      <vt:lpstr>Presentación de PowerPoint</vt:lpstr>
      <vt:lpstr>GENERAL FEATURES</vt:lpstr>
      <vt:lpstr>GENERAL FEATURES</vt:lpstr>
      <vt:lpstr>GENERAL FEATURES</vt:lpstr>
      <vt:lpstr>Presentación de PowerPoint</vt:lpstr>
      <vt:lpstr>TRAFFIC</vt:lpstr>
      <vt:lpstr>TRAFFIC</vt:lpstr>
      <vt:lpstr>TRAFFIC</vt:lpstr>
      <vt:lpstr>TRAFFIC</vt:lpstr>
      <vt:lpstr>TRAFFIC</vt:lpstr>
      <vt:lpstr>TRAFFIC</vt:lpstr>
      <vt:lpstr>Presentación de PowerPoint</vt:lpstr>
      <vt:lpstr>ECONOMIC FIGURES</vt:lpstr>
      <vt:lpstr>ECONOMIC FIGURES</vt:lpstr>
      <vt:lpstr>ECONOMIC FIGURES</vt:lpstr>
      <vt:lpstr>ECONOMIC FIGURES</vt:lpstr>
      <vt:lpstr>ECONOMIC FIGURES</vt:lpstr>
      <vt:lpstr>Presentación de PowerPoint</vt:lpstr>
      <vt:lpstr>ORGANIZATION, PRINCIPLES AND OBJECTIVES</vt:lpstr>
      <vt:lpstr>ORGANIZATION, PRINCIPLES AND OBJECTIVES</vt:lpstr>
      <vt:lpstr>ORGANIZATION, PRINCIPLES AND OBJECTIVES</vt:lpstr>
      <vt:lpstr>ORGANIZATION, PRINCIPLES AND OBJECTIVES</vt:lpstr>
      <vt:lpstr>ORGANIZATION, PRINCIPLES AND OBJECTIVES</vt:lpstr>
      <vt:lpstr>Presentación de PowerPoint</vt:lpstr>
      <vt:lpstr>THE MANAGEMENT OF THE PORT PUBLIC PROPERTY</vt:lpstr>
      <vt:lpstr>THE MANAGEMENT OF THE PORT PUBLIC PROPERTY</vt:lpstr>
      <vt:lpstr>THE MANAGEMENT OF THE PORT PUBLIC PROPERTY</vt:lpstr>
      <vt:lpstr>THE MANAGEMENT OF THE PORT PUBLIC PROPERTY</vt:lpstr>
      <vt:lpstr>THE MANAGEMENT OF THE PORT PUBLIC PROPERTY</vt:lpstr>
      <vt:lpstr>THE MANAGEMENT OF THE PORT PUBLIC PROPERTY</vt:lpstr>
      <vt:lpstr>THE MANAGEMENT OF THE PORT PUBLIC PROPERTY</vt:lpstr>
      <vt:lpstr>THE MANAGEMENT OF THE PORT PUBLIC PROPERTY</vt:lpstr>
      <vt:lpstr>THE MANAGEMENT OF THE PUBLIC PORT PROPERTY</vt:lpstr>
      <vt:lpstr>THE MANAGEMENT OF THE PUBLIC PORT PROPERTY</vt:lpstr>
      <vt:lpstr>THE MANAGEMENT OF THE PUBLIC PORT PROPERTY</vt:lpstr>
      <vt:lpstr>THE MANAGEMENT OF THE PUBLIC PORT PROPERTY</vt:lpstr>
      <vt:lpstr>THE MANAGEMENT OF PUBLIC PORT PROPERTY</vt:lpstr>
      <vt:lpstr>THE MANAGEMENT OF THE PORT PUBLIC PROPERTY</vt:lpstr>
      <vt:lpstr>THE MANAGEMENT OF THE PORT PUBLIC PROPERTY</vt:lpstr>
      <vt:lpstr>Presentación de PowerPoint</vt:lpstr>
      <vt:lpstr>CONTAINER TERMINALS IN THE PORT OF ALGECIRAS</vt:lpstr>
      <vt:lpstr>CONTAINER TERMINALS IN THE PORT OF ALGECIRAS</vt:lpstr>
      <vt:lpstr>CONTAINER TERMINALS IN THE PORT OF ALGECIRAS</vt:lpstr>
      <vt:lpstr>OIL TERMINALIN THE PORT OF ALGECIRAS</vt:lpstr>
      <vt:lpstr>SOLID BULK TERMINAL IN THE PORT OF SANTANDER</vt:lpstr>
      <vt:lpstr>APM TERMINALS - BARCELONA</vt:lpstr>
      <vt:lpstr>APM TERMINALS  - VALENVCIA</vt:lpstr>
      <vt:lpstr>COSCO TERMINAL- VALENCIA</vt:lpstr>
      <vt:lpstr>Presentación de PowerPoint</vt:lpstr>
      <vt:lpstr>CRUISERS TERMINAL IN THE POT OF BARCELONA</vt:lpstr>
      <vt:lpstr>Presentación de PowerPoint</vt:lpstr>
      <vt:lpstr>CONCLUSIONS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HP</dc:creator>
  <cp:lastModifiedBy>Jose Luis</cp:lastModifiedBy>
  <cp:revision>706</cp:revision>
  <cp:lastPrinted>2017-06-26T18:43:44Z</cp:lastPrinted>
  <dcterms:created xsi:type="dcterms:W3CDTF">2010-11-24T09:45:55Z</dcterms:created>
  <dcterms:modified xsi:type="dcterms:W3CDTF">2017-07-05T00:55:48Z</dcterms:modified>
</cp:coreProperties>
</file>