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59" r:id="rId5"/>
    <p:sldId id="304" r:id="rId6"/>
    <p:sldId id="264" r:id="rId7"/>
    <p:sldId id="260" r:id="rId8"/>
    <p:sldId id="261" r:id="rId9"/>
    <p:sldId id="272" r:id="rId10"/>
    <p:sldId id="266" r:id="rId11"/>
    <p:sldId id="262" r:id="rId12"/>
    <p:sldId id="305" r:id="rId13"/>
    <p:sldId id="265" r:id="rId14"/>
    <p:sldId id="296" r:id="rId15"/>
    <p:sldId id="297" r:id="rId16"/>
    <p:sldId id="303" r:id="rId17"/>
    <p:sldId id="298" r:id="rId18"/>
    <p:sldId id="267" r:id="rId19"/>
    <p:sldId id="308" r:id="rId20"/>
    <p:sldId id="268" r:id="rId21"/>
    <p:sldId id="294" r:id="rId22"/>
    <p:sldId id="269" r:id="rId23"/>
    <p:sldId id="300" r:id="rId24"/>
    <p:sldId id="270" r:id="rId25"/>
    <p:sldId id="271" r:id="rId26"/>
    <p:sldId id="273" r:id="rId27"/>
    <p:sldId id="274" r:id="rId28"/>
    <p:sldId id="275" r:id="rId29"/>
    <p:sldId id="276" r:id="rId30"/>
    <p:sldId id="277" r:id="rId31"/>
    <p:sldId id="279" r:id="rId32"/>
    <p:sldId id="278" r:id="rId33"/>
    <p:sldId id="286" r:id="rId34"/>
    <p:sldId id="287" r:id="rId35"/>
    <p:sldId id="307" r:id="rId36"/>
    <p:sldId id="301" r:id="rId37"/>
    <p:sldId id="280" r:id="rId38"/>
    <p:sldId id="281" r:id="rId39"/>
    <p:sldId id="306" r:id="rId40"/>
    <p:sldId id="295" r:id="rId41"/>
    <p:sldId id="282" r:id="rId42"/>
  </p:sldIdLst>
  <p:sldSz cx="18288000" cy="10287000"/>
  <p:notesSz cx="6858000" cy="9144000"/>
  <p:embeddedFontLst>
    <p:embeddedFont>
      <p:font typeface="ADLaM Display" panose="02010000000000000000" pitchFamily="2" charset="77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Franklin Gothic Demi Cond" panose="020B0603020102020204" pitchFamily="34" charset="0"/>
      <p:regular r:id="rId49"/>
      <p:bold r:id="rId50"/>
    </p:embeddedFont>
    <p:embeddedFont>
      <p:font typeface="Montserrat ExtraLight" panose="020F0302020204030204" pitchFamily="34" charset="0"/>
      <p:regular r:id="rId51"/>
      <p:italic r:id="rId52"/>
    </p:embeddedFont>
    <p:embeddedFont>
      <p:font typeface="Mulish" pitchFamily="2" charset="77"/>
      <p:regular r:id="rId53"/>
      <p:bold r:id="rId54"/>
      <p:italic r:id="rId55"/>
      <p:boldItalic r:id="rId56"/>
    </p:embeddedFont>
    <p:embeddedFont>
      <p:font typeface="Mulish Black" pitchFamily="2" charset="77"/>
      <p:bold r:id="rId57"/>
      <p:italic r:id="rId58"/>
      <p:boldItalic r:id="rId59"/>
    </p:embeddedFont>
    <p:embeddedFont>
      <p:font typeface="Mulish ExtraBold" pitchFamily="2" charset="77"/>
      <p:bold r:id="rId60"/>
      <p:italic r:id="rId61"/>
      <p:boldItalic r:id="rId62"/>
    </p:embeddedFont>
    <p:embeddedFont>
      <p:font typeface="Mulish ExtraLight" pitchFamily="2" charset="77"/>
      <p:regular r:id="rId63"/>
      <p:bold r:id="rId64"/>
      <p:italic r:id="rId65"/>
      <p:boldItalic r:id="rId66"/>
    </p:embeddedFont>
    <p:embeddedFont>
      <p:font typeface="Mulish Light" pitchFamily="2" charset="77"/>
      <p:regular r:id="rId67"/>
      <p:bold r:id="rId68"/>
      <p:italic r:id="rId69"/>
      <p:boldItalic r:id="rId70"/>
    </p:embeddedFont>
    <p:embeddedFont>
      <p:font typeface="Verdana" panose="020B060403050404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hJkRhtZZ6O1vZpfGk3nrLQGopY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33073"/>
    <a:srgbClr val="005D6F"/>
    <a:srgbClr val="302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2"/>
    <p:restoredTop sz="94662"/>
  </p:normalViewPr>
  <p:slideViewPr>
    <p:cSldViewPr snapToGrid="0">
      <p:cViewPr varScale="1">
        <p:scale>
          <a:sx n="69" d="100"/>
          <a:sy n="69" d="100"/>
        </p:scale>
        <p:origin x="888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6930d023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6930d0232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6930d0232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845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772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930d0232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6930d0232c_1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16930d0232c_1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4567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082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6" name="Google Shape;3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825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7395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rgbClr val="FFFF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1B8FF"/>
          </a:solidFill>
          <a:ln>
            <a:noFill/>
          </a:ln>
        </p:spPr>
        <p:txBody>
          <a:bodyPr spcFirstLastPara="1" wrap="square" lIns="107150" tIns="107150" rIns="107150" bIns="1071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endParaRPr sz="45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04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8" descr="Bubble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8089" y="-2504024"/>
            <a:ext cx="4271822" cy="19952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9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8.png"/><Relationship Id="rId3" Type="http://schemas.openxmlformats.org/officeDocument/2006/relationships/image" Target="../media/image60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6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5.png"/><Relationship Id="rId5" Type="http://schemas.openxmlformats.org/officeDocument/2006/relationships/image" Target="../media/image54.pn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4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16930d0232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51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16930d0232c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298056"/>
            <a:ext cx="18288001" cy="10093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F5B38689-22F6-9B42-81A8-F5EBC70511F2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60820" y="425328"/>
            <a:ext cx="5124366" cy="23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0;p13">
            <a:extLst>
              <a:ext uri="{FF2B5EF4-FFF2-40B4-BE49-F238E27FC236}">
                <a16:creationId xmlns:a16="http://schemas.microsoft.com/office/drawing/2014/main" id="{1F81BA42-007D-835A-7B77-9F1180BCDA3A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968830" y="8101977"/>
            <a:ext cx="2412921" cy="130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1;p13">
            <a:extLst>
              <a:ext uri="{FF2B5EF4-FFF2-40B4-BE49-F238E27FC236}">
                <a16:creationId xmlns:a16="http://schemas.microsoft.com/office/drawing/2014/main" id="{00E82918-636A-D387-BA62-85F684DBAE0F}"/>
              </a:ext>
            </a:extLst>
          </p:cNvPr>
          <p:cNvPicPr preferRelativeResize="0"/>
          <p:nvPr/>
        </p:nvPicPr>
        <p:blipFill rotWithShape="1">
          <a:blip r:embed="rId7"/>
          <a:srcRect l="26252" t="26896" r="24979" b="30660"/>
          <a:stretch>
            <a:fillRect/>
          </a:stretch>
        </p:blipFill>
        <p:spPr>
          <a:xfrm>
            <a:off x="15010786" y="7132586"/>
            <a:ext cx="2370965" cy="1118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2;p13">
            <a:extLst>
              <a:ext uri="{FF2B5EF4-FFF2-40B4-BE49-F238E27FC236}">
                <a16:creationId xmlns:a16="http://schemas.microsoft.com/office/drawing/2014/main" id="{74D2A60A-8254-6972-0951-AEA186D91E04}"/>
              </a:ext>
            </a:extLst>
          </p:cNvPr>
          <p:cNvSpPr txBox="1"/>
          <p:nvPr/>
        </p:nvSpPr>
        <p:spPr>
          <a:xfrm>
            <a:off x="14440823" y="6400682"/>
            <a:ext cx="3238173" cy="130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dirty="0">
                <a:solidFill>
                  <a:schemeClr val="lt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REALIZAÇÃO</a:t>
            </a:r>
            <a:endParaRPr sz="3600" dirty="0">
              <a:solidFill>
                <a:schemeClr val="lt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6" name="Google Shape;63;p13">
            <a:extLst>
              <a:ext uri="{FF2B5EF4-FFF2-40B4-BE49-F238E27FC236}">
                <a16:creationId xmlns:a16="http://schemas.microsoft.com/office/drawing/2014/main" id="{0945DE00-BA81-EAB1-6AE0-04F252FC52C4}"/>
              </a:ext>
            </a:extLst>
          </p:cNvPr>
          <p:cNvCxnSpPr>
            <a:cxnSpLocks/>
          </p:cNvCxnSpPr>
          <p:nvPr/>
        </p:nvCxnSpPr>
        <p:spPr>
          <a:xfrm>
            <a:off x="14589461" y="7065735"/>
            <a:ext cx="2984164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6;p2">
            <a:extLst>
              <a:ext uri="{FF2B5EF4-FFF2-40B4-BE49-F238E27FC236}">
                <a16:creationId xmlns:a16="http://schemas.microsoft.com/office/drawing/2014/main" id="{3FFCBA4E-EF8E-4142-74F1-2028BE57776E}"/>
              </a:ext>
            </a:extLst>
          </p:cNvPr>
          <p:cNvSpPr/>
          <p:nvPr/>
        </p:nvSpPr>
        <p:spPr>
          <a:xfrm>
            <a:off x="11379830" y="881317"/>
            <a:ext cx="675765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Tecnologia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 e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Gestão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Portuária</a:t>
            </a:r>
            <a:endParaRPr lang="en-US" sz="3200" dirty="0">
              <a:solidFill>
                <a:schemeClr val="lt1"/>
              </a:solidFill>
              <a:latin typeface="Mulish Black" panose="020B0604020202020204" charset="0"/>
              <a:ea typeface="Mulish ExtraBold"/>
              <a:cs typeface="Mulish ExtraBold"/>
              <a:sym typeface="Mulish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“O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Perfil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do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trabalhador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Portuário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Moderno!”</a:t>
            </a:r>
            <a:endParaRPr sz="3200" dirty="0">
              <a:solidFill>
                <a:schemeClr val="lt1"/>
              </a:solidFill>
              <a:latin typeface="Mulish Black" panose="020B0604020202020204" charset="0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9008" y="1265985"/>
            <a:ext cx="2375455" cy="99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90130" y="1259684"/>
            <a:ext cx="2425996" cy="101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65912" y="1259684"/>
            <a:ext cx="2438632" cy="101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378622" y="1247065"/>
            <a:ext cx="2110111" cy="103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667754" y="555581"/>
            <a:ext cx="8083500" cy="861900"/>
          </a:xfrm>
          <a:prstGeom prst="rect">
            <a:avLst/>
          </a:prstGeom>
          <a:noFill/>
          <a:ln>
            <a:noFill/>
          </a:ln>
          <a:effectLst>
            <a:outerShdw blurRad="957263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ARRANJO LOGÍSTICO</a:t>
            </a:r>
            <a:endParaRPr sz="44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1053727" y="912024"/>
            <a:ext cx="8310600" cy="2154900"/>
          </a:xfrm>
          <a:prstGeom prst="rect">
            <a:avLst/>
          </a:prstGeom>
          <a:noFill/>
          <a:ln>
            <a:noFill/>
          </a:ln>
          <a:effectLst>
            <a:outerShdw blurRad="957263" algn="bl" rotWithShape="0">
              <a:srgbClr val="000000">
                <a:alpha val="8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8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MUNDIAL</a:t>
            </a:r>
            <a:endParaRPr sz="131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3" name="Google Shape;115;g16930d0232c_1_2">
            <a:extLst>
              <a:ext uri="{FF2B5EF4-FFF2-40B4-BE49-F238E27FC236}">
                <a16:creationId xmlns:a16="http://schemas.microsoft.com/office/drawing/2014/main" id="{99346489-53A3-8A0B-5A58-DCF98A74860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140" y="8780251"/>
            <a:ext cx="1137735" cy="1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/>
          <p:nvPr/>
        </p:nvSpPr>
        <p:spPr>
          <a:xfrm>
            <a:off x="5854755" y="1512244"/>
            <a:ext cx="6578490" cy="63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8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en-US" sz="6000" i="0" u="none" strike="noStrike" cap="none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Qual </a:t>
            </a:r>
            <a:r>
              <a:rPr lang="en-US" sz="6000" i="0" u="none" strike="noStrike" cap="none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estratégia</a:t>
            </a:r>
            <a:r>
              <a:rPr lang="en-US" sz="6000" i="0" u="none" strike="noStrike" cap="none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?</a:t>
            </a:r>
            <a:endParaRPr sz="60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4663" y="8117680"/>
            <a:ext cx="1384397" cy="21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8"/>
          <p:cNvPicPr preferRelativeResize="0"/>
          <p:nvPr/>
        </p:nvPicPr>
        <p:blipFill>
          <a:blip r:embed="rId4">
            <a:alphaModFix amt="6000"/>
          </a:blip>
          <a:stretch>
            <a:fillRect/>
          </a:stretch>
        </p:blipFill>
        <p:spPr>
          <a:xfrm>
            <a:off x="0" y="-16"/>
            <a:ext cx="18288001" cy="1028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" y="0"/>
            <a:ext cx="18287991" cy="1028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170522" y="3613216"/>
            <a:ext cx="1587675" cy="15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65603" y="2562332"/>
            <a:ext cx="1562794" cy="136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1784" y="3748485"/>
            <a:ext cx="1889700" cy="15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81484" y="6208116"/>
            <a:ext cx="1384650" cy="19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0" y="8326816"/>
            <a:ext cx="1384650" cy="21750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órum Econômico Mundial cria conselhos para debater o futuro da tecnologia  blockchain">
            <a:extLst>
              <a:ext uri="{FF2B5EF4-FFF2-40B4-BE49-F238E27FC236}">
                <a16:creationId xmlns:a16="http://schemas.microsoft.com/office/drawing/2014/main" id="{EC215CC8-E87E-7150-B3F4-F40BB01FA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7"/>
          <a:stretch/>
        </p:blipFill>
        <p:spPr bwMode="auto">
          <a:xfrm>
            <a:off x="-88314" y="0"/>
            <a:ext cx="1837631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927257" y="456126"/>
            <a:ext cx="9092182" cy="2168796"/>
          </a:xfrm>
          <a:prstGeom prst="downArrowCallou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4000" b="1" dirty="0">
                <a:solidFill>
                  <a:schemeClr val="tx1"/>
                </a:solidFill>
                <a:latin typeface="Mulish Black" panose="020B0604020202020204" charset="0"/>
              </a:rPr>
              <a:t>Polarização radical por disputas eleitorais em todo o globo.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0" y="8393787"/>
            <a:ext cx="1274192" cy="1996631"/>
          </a:xfrm>
          <a:prstGeom prst="rect">
            <a:avLst/>
          </a:prstGeom>
        </p:spPr>
      </p:pic>
      <p:sp>
        <p:nvSpPr>
          <p:cNvPr id="13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836366" y="4395326"/>
            <a:ext cx="6584530" cy="116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Mulish Black" panose="020B0604020202020204" charset="0"/>
              </a:rPr>
              <a:t>Débito crescente com as pessoas, empresas e governos.</a:t>
            </a:r>
          </a:p>
        </p:txBody>
      </p:sp>
      <p:sp>
        <p:nvSpPr>
          <p:cNvPr id="15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836365" y="7334200"/>
            <a:ext cx="6584529" cy="6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Mulish Black" panose="020B0604020202020204" charset="0"/>
              </a:rPr>
              <a:t>Elevação dos juros. </a:t>
            </a:r>
          </a:p>
        </p:txBody>
      </p:sp>
      <p:sp>
        <p:nvSpPr>
          <p:cNvPr id="17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836367" y="1390909"/>
            <a:ext cx="6524376" cy="116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Mulish Black" panose="020B0604020202020204" charset="0"/>
              </a:rPr>
              <a:t>Esforço necessário para vencer o prejuízo acumulado.</a:t>
            </a:r>
          </a:p>
        </p:txBody>
      </p:sp>
      <p:sp>
        <p:nvSpPr>
          <p:cNvPr id="19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836365" y="8345526"/>
            <a:ext cx="6584529" cy="116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Mulish Black" panose="020B0604020202020204" charset="0"/>
              </a:rPr>
              <a:t>Efeito da pandemia globalmente. </a:t>
            </a:r>
          </a:p>
        </p:txBody>
      </p:sp>
      <p:sp>
        <p:nvSpPr>
          <p:cNvPr id="21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836366" y="2965954"/>
            <a:ext cx="6524375" cy="116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Mulish Black" panose="020B0604020202020204" charset="0"/>
              </a:rPr>
              <a:t>Dificuldade de fazer ações de ajuda mútua.</a:t>
            </a:r>
          </a:p>
        </p:txBody>
      </p:sp>
      <p:sp>
        <p:nvSpPr>
          <p:cNvPr id="23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836366" y="5795265"/>
            <a:ext cx="6584530" cy="1169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b="1" dirty="0">
                <a:solidFill>
                  <a:schemeClr val="tx1"/>
                </a:solidFill>
                <a:latin typeface="Mulish Black" panose="020B0604020202020204" charset="0"/>
              </a:rPr>
              <a:t>Aumento dos problemas sociais.</a:t>
            </a:r>
          </a:p>
        </p:txBody>
      </p:sp>
    </p:spTree>
    <p:extLst>
      <p:ext uri="{BB962C8B-B14F-4D97-AF65-F5344CB8AC3E}">
        <p14:creationId xmlns:p14="http://schemas.microsoft.com/office/powerpoint/2010/main" val="21551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órum Econômico Mundial cria conselhos para debater o futuro da tecnologia  blockchain">
            <a:extLst>
              <a:ext uri="{FF2B5EF4-FFF2-40B4-BE49-F238E27FC236}">
                <a16:creationId xmlns:a16="http://schemas.microsoft.com/office/drawing/2014/main" id="{E8A6E848-BB24-9A69-33F5-EAE84E6C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7"/>
          <a:stretch/>
        </p:blipFill>
        <p:spPr bwMode="auto">
          <a:xfrm>
            <a:off x="-88314" y="0"/>
            <a:ext cx="1837631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10638691" y="619199"/>
            <a:ext cx="7156939" cy="9048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4800" b="1" dirty="0">
                <a:solidFill>
                  <a:schemeClr val="tx1"/>
                </a:solidFill>
                <a:latin typeface="Mulish Black" panose="020B0604020202020204" charset="0"/>
              </a:rPr>
              <a:t>Pequenos negócios: </a:t>
            </a:r>
          </a:p>
          <a:p>
            <a:pPr algn="ctr"/>
            <a:endParaRPr lang="pt-BR" sz="4800" b="1" dirty="0">
              <a:solidFill>
                <a:schemeClr val="tx1"/>
              </a:solidFill>
              <a:latin typeface="Mulish Black" panose="020B0604020202020204" charset="0"/>
            </a:endParaRPr>
          </a:p>
          <a:p>
            <a:pPr algn="ctr"/>
            <a:r>
              <a:rPr lang="pt-BR" sz="4800" b="1" dirty="0">
                <a:solidFill>
                  <a:schemeClr val="tx1"/>
                </a:solidFill>
                <a:latin typeface="Mulish Black" panose="020B0604020202020204" charset="0"/>
              </a:rPr>
              <a:t>O foco deve ser no mercado local, buscando o máximo possível fomentar a economia local e regional e aquelas que tem ação no mercado externo, alimentação, distribuição, energia e serviços.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3EBBE6-09D0-455E-0A4F-7ADEC3FF0900}"/>
              </a:ext>
            </a:extLst>
          </p:cNvPr>
          <p:cNvSpPr txBox="1"/>
          <p:nvPr/>
        </p:nvSpPr>
        <p:spPr>
          <a:xfrm>
            <a:off x="492370" y="675690"/>
            <a:ext cx="91875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latin typeface="Mulish Black" panose="020B0604020202020204" charset="0"/>
              </a:rPr>
              <a:t>Colaboração é a palavra de ordem!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9998DF-FA7A-ED05-47DB-32EF407A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0" y="8393787"/>
            <a:ext cx="1274192" cy="19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3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 fim do mundo será em 2027? - YouTube">
            <a:extLst>
              <a:ext uri="{FF2B5EF4-FFF2-40B4-BE49-F238E27FC236}">
                <a16:creationId xmlns:a16="http://schemas.microsoft.com/office/drawing/2014/main" id="{6256E0CA-A8FD-7757-602F-CB76A10C4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r="958"/>
          <a:stretch/>
        </p:blipFill>
        <p:spPr bwMode="auto">
          <a:xfrm>
            <a:off x="-6" y="-657624"/>
            <a:ext cx="18481437" cy="1095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Menino segurando placa&#10;&#10;Descrição gerada automaticamente">
            <a:extLst>
              <a:ext uri="{FF2B5EF4-FFF2-40B4-BE49-F238E27FC236}">
                <a16:creationId xmlns:a16="http://schemas.microsoft.com/office/drawing/2014/main" id="{D8BC6946-589D-E64E-CD08-B45502B963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06"/>
          <a:stretch/>
        </p:blipFill>
        <p:spPr>
          <a:xfrm>
            <a:off x="1851102" y="195944"/>
            <a:ext cx="9717112" cy="590762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1F3B8F1-1724-E28D-49F6-80456A0E9F4D}"/>
              </a:ext>
            </a:extLst>
          </p:cNvPr>
          <p:cNvSpPr txBox="1"/>
          <p:nvPr/>
        </p:nvSpPr>
        <p:spPr>
          <a:xfrm rot="21326473">
            <a:off x="6758161" y="3877698"/>
            <a:ext cx="2587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50- </a:t>
            </a:r>
          </a:p>
        </p:txBody>
      </p:sp>
      <p:sp>
        <p:nvSpPr>
          <p:cNvPr id="3" name="Canto Dobrado 2">
            <a:extLst>
              <a:ext uri="{FF2B5EF4-FFF2-40B4-BE49-F238E27FC236}">
                <a16:creationId xmlns:a16="http://schemas.microsoft.com/office/drawing/2014/main" id="{F2BE2247-EAEB-D988-2BD6-6E0F825CA8A6}"/>
              </a:ext>
            </a:extLst>
          </p:cNvPr>
          <p:cNvSpPr/>
          <p:nvPr/>
        </p:nvSpPr>
        <p:spPr>
          <a:xfrm>
            <a:off x="12856030" y="195944"/>
            <a:ext cx="5449092" cy="9721182"/>
          </a:xfrm>
          <a:prstGeom prst="foldedCorner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06436EB-A4CD-13B3-9AED-AC9B7D803427}"/>
              </a:ext>
            </a:extLst>
          </p:cNvPr>
          <p:cNvSpPr txBox="1"/>
          <p:nvPr/>
        </p:nvSpPr>
        <p:spPr>
          <a:xfrm>
            <a:off x="13241694" y="384920"/>
            <a:ext cx="4841160" cy="8940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Font typeface="Arial" panose="020B0604020202020204" pitchFamily="34" charset="0"/>
              <a:buChar char="•"/>
            </a:pPr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Caixas de banco</a:t>
            </a: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Funcionários dos Correios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Operadores de caixas </a:t>
            </a: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 cobradores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Digitador de dados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Secretários administrativos </a:t>
            </a: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 executivos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Assistentes de registro </a:t>
            </a: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de produtos e estoquistas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Escriturários de contabilidade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Gerentes de relacionamento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Oficiais judiciários</a:t>
            </a:r>
          </a:p>
          <a:p>
            <a:pPr algn="ctr" fontAlgn="base">
              <a:buFont typeface="Arial" panose="020B0604020202020204" pitchFamily="34" charset="0"/>
              <a:buChar char="•"/>
            </a:pPr>
            <a:endParaRPr lang="pt-BR" sz="2500" b="1" i="0" u="none" strike="noStrike" dirty="0">
              <a:solidFill>
                <a:srgbClr val="FFC000"/>
              </a:solidFill>
              <a:effectLst/>
              <a:latin typeface="Mulish Light" panose="020B0604020202020204" charset="0"/>
            </a:endParaRPr>
          </a:p>
          <a:p>
            <a:pPr algn="ctr" fontAlgn="base"/>
            <a:r>
              <a:rPr lang="pt-BR" sz="2500" b="1" i="0" u="none" strike="noStrike" dirty="0">
                <a:solidFill>
                  <a:srgbClr val="FFC000"/>
                </a:solidFill>
                <a:effectLst/>
                <a:latin typeface="Mulish Light" panose="020B0604020202020204" charset="0"/>
              </a:rPr>
              <a:t>Vendedores porta a porta</a:t>
            </a:r>
          </a:p>
        </p:txBody>
      </p:sp>
    </p:spTree>
    <p:extLst>
      <p:ext uri="{BB962C8B-B14F-4D97-AF65-F5344CB8AC3E}">
        <p14:creationId xmlns:p14="http://schemas.microsoft.com/office/powerpoint/2010/main" val="1278021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riatividade tem regra? - Época Negócios | Colunas">
            <a:extLst>
              <a:ext uri="{FF2B5EF4-FFF2-40B4-BE49-F238E27FC236}">
                <a16:creationId xmlns:a16="http://schemas.microsoft.com/office/drawing/2014/main" id="{89DCDC84-D59E-B2AE-26BA-5804074E6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"/>
          <a:stretch/>
        </p:blipFill>
        <p:spPr bwMode="auto">
          <a:xfrm>
            <a:off x="17584" y="0"/>
            <a:ext cx="18270415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Homem com celular na mão&#10;&#10;Descrição gerada automaticamente">
            <a:extLst>
              <a:ext uri="{FF2B5EF4-FFF2-40B4-BE49-F238E27FC236}">
                <a16:creationId xmlns:a16="http://schemas.microsoft.com/office/drawing/2014/main" id="{3AA9A1DA-C510-4B53-5689-531BE1C11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0106" y="2120465"/>
            <a:ext cx="4258166" cy="8255001"/>
          </a:xfrm>
          <a:prstGeom prst="rect">
            <a:avLst/>
          </a:prstGeom>
        </p:spPr>
      </p:pic>
      <p:sp>
        <p:nvSpPr>
          <p:cNvPr id="2" name="Nuvem 1">
            <a:extLst>
              <a:ext uri="{FF2B5EF4-FFF2-40B4-BE49-F238E27FC236}">
                <a16:creationId xmlns:a16="http://schemas.microsoft.com/office/drawing/2014/main" id="{FACD17F2-111A-E1D7-42E2-464B846D7A71}"/>
              </a:ext>
            </a:extLst>
          </p:cNvPr>
          <p:cNvSpPr/>
          <p:nvPr/>
        </p:nvSpPr>
        <p:spPr>
          <a:xfrm>
            <a:off x="3430169" y="276322"/>
            <a:ext cx="3889466" cy="2602523"/>
          </a:xfrm>
          <a:prstGeom prst="cloud">
            <a:avLst/>
          </a:prstGeom>
          <a:solidFill>
            <a:schemeClr val="accent5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1F3B8F1-1724-E28D-49F6-80456A0E9F4D}"/>
              </a:ext>
            </a:extLst>
          </p:cNvPr>
          <p:cNvSpPr txBox="1"/>
          <p:nvPr/>
        </p:nvSpPr>
        <p:spPr>
          <a:xfrm>
            <a:off x="4478272" y="797026"/>
            <a:ext cx="2587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ulish Black"/>
                <a:ea typeface="Mulish Black"/>
                <a:cs typeface="Mulish Black"/>
                <a:sym typeface="Mulish Black"/>
              </a:rPr>
              <a:t>50+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E77F74-4CC9-5EFC-F4D1-DFD9B72E3940}"/>
              </a:ext>
            </a:extLst>
          </p:cNvPr>
          <p:cNvSpPr/>
          <p:nvPr/>
        </p:nvSpPr>
        <p:spPr>
          <a:xfrm>
            <a:off x="2349189" y="1811215"/>
            <a:ext cx="182996" cy="158262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8FE3C2-AD02-29A8-0A81-1F98F3B0E554}"/>
              </a:ext>
            </a:extLst>
          </p:cNvPr>
          <p:cNvSpPr/>
          <p:nvPr/>
        </p:nvSpPr>
        <p:spPr>
          <a:xfrm flipV="1">
            <a:off x="2654409" y="1241869"/>
            <a:ext cx="503417" cy="433753"/>
          </a:xfrm>
          <a:prstGeom prst="ellipse">
            <a:avLst/>
          </a:prstGeom>
          <a:solidFill>
            <a:schemeClr val="accent5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nto Dobrado 7">
            <a:extLst>
              <a:ext uri="{FF2B5EF4-FFF2-40B4-BE49-F238E27FC236}">
                <a16:creationId xmlns:a16="http://schemas.microsoft.com/office/drawing/2014/main" id="{3BCEA58B-7455-8FFC-0D47-81BE4777C9A1}"/>
              </a:ext>
            </a:extLst>
          </p:cNvPr>
          <p:cNvSpPr/>
          <p:nvPr/>
        </p:nvSpPr>
        <p:spPr>
          <a:xfrm>
            <a:off x="9337431" y="276322"/>
            <a:ext cx="8458200" cy="9721182"/>
          </a:xfrm>
          <a:prstGeom prst="foldedCorner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2DB049-6F36-BEAF-67AE-DF2569F5F8C3}"/>
              </a:ext>
            </a:extLst>
          </p:cNvPr>
          <p:cNvSpPr txBox="1"/>
          <p:nvPr/>
        </p:nvSpPr>
        <p:spPr>
          <a:xfrm>
            <a:off x="9748793" y="423750"/>
            <a:ext cx="7877908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Especialistas em Inteligência Artificial (AI) </a:t>
            </a: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 </a:t>
            </a:r>
            <a:r>
              <a:rPr lang="pt-BR" sz="2800" b="1" i="0" u="none" strike="noStrike" dirty="0" err="1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Machine</a:t>
            </a:r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 Learning</a:t>
            </a:r>
          </a:p>
          <a:p>
            <a:pPr algn="r" fontAlgn="base"/>
            <a:endParaRPr lang="pt-BR" sz="2800" b="1" dirty="0">
              <a:solidFill>
                <a:schemeClr val="tx1"/>
              </a:solidFill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Analistas de business </a:t>
            </a:r>
            <a:r>
              <a:rPr lang="pt-BR" sz="2800" b="1" i="0" u="none" strike="noStrike" dirty="0" err="1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intelligence</a:t>
            </a:r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 (BI)</a:t>
            </a:r>
          </a:p>
          <a:p>
            <a:pPr algn="r" fontAlgn="base"/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Analistas de segurança da informação</a:t>
            </a:r>
          </a:p>
          <a:p>
            <a:pPr algn="r" fontAlgn="base">
              <a:buFont typeface="Arial" panose="020B0604020202020204" pitchFamily="34" charset="0"/>
              <a:buChar char="•"/>
            </a:pPr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Engenheiro de </a:t>
            </a:r>
            <a:r>
              <a:rPr lang="pt-BR" sz="2800" b="1" i="0" u="none" strike="noStrike" dirty="0" err="1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fintech</a:t>
            </a:r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>
              <a:buFont typeface="Arial" panose="020B0604020202020204" pitchFamily="34" charset="0"/>
              <a:buChar char="•"/>
            </a:pPr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Analistas e cientistas de dados</a:t>
            </a:r>
          </a:p>
          <a:p>
            <a:pPr algn="r" fontAlgn="base">
              <a:buFont typeface="Arial" panose="020B0604020202020204" pitchFamily="34" charset="0"/>
              <a:buChar char="•"/>
            </a:pPr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Engenheiros robóticos</a:t>
            </a:r>
          </a:p>
          <a:p>
            <a:pPr algn="r" fontAlgn="base">
              <a:buFont typeface="Arial" panose="020B0604020202020204" pitchFamily="34" charset="0"/>
              <a:buChar char="•"/>
            </a:pPr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Especialistas em Big Data</a:t>
            </a:r>
          </a:p>
          <a:p>
            <a:pPr algn="r" fontAlgn="base"/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tx1"/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Especialistas em transformação digital</a:t>
            </a:r>
          </a:p>
          <a:p>
            <a:pPr algn="r" fontAlgn="base"/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  <a:p>
            <a:pPr algn="r" fontAlgn="base"/>
            <a:r>
              <a:rPr lang="pt-BR" sz="2800" b="1" i="0" u="none" strike="noStrike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Operadores de equipamentos agrícolas;</a:t>
            </a:r>
          </a:p>
          <a:p>
            <a:pPr algn="r" fontAlgn="base"/>
            <a:r>
              <a:rPr lang="pt-BR" sz="2800" b="1" i="0" u="none" strike="noStrike" dirty="0">
                <a:solidFill>
                  <a:schemeClr val="accent5">
                    <a:lumMod val="90000"/>
                    <a:lumOff val="10000"/>
                  </a:schemeClr>
                </a:solidFill>
                <a:effectLst/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Especialistas em sustentabilidade</a:t>
            </a:r>
          </a:p>
          <a:p>
            <a:pPr algn="r" fontAlgn="base">
              <a:buFont typeface="Arial" panose="020B0604020202020204" pitchFamily="34" charset="0"/>
              <a:buChar char="•"/>
            </a:pPr>
            <a:endParaRPr lang="pt-BR" sz="2800" b="1" i="0" u="none" strike="noStrike" dirty="0">
              <a:solidFill>
                <a:schemeClr val="tx1"/>
              </a:solidFill>
              <a:effectLst/>
              <a:latin typeface="Mulish Light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  <p:sp>
        <p:nvSpPr>
          <p:cNvPr id="13" name="Seta para a Direita 12">
            <a:extLst>
              <a:ext uri="{FF2B5EF4-FFF2-40B4-BE49-F238E27FC236}">
                <a16:creationId xmlns:a16="http://schemas.microsoft.com/office/drawing/2014/main" id="{F7A6A5B3-0F11-FB73-C8AD-C6A2669E4A64}"/>
              </a:ext>
            </a:extLst>
          </p:cNvPr>
          <p:cNvSpPr/>
          <p:nvPr/>
        </p:nvSpPr>
        <p:spPr>
          <a:xfrm flipV="1">
            <a:off x="7319635" y="8035857"/>
            <a:ext cx="2966225" cy="2448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534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9585" cy="11199323"/>
          </a:xfrm>
          <a:prstGeom prst="rect">
            <a:avLst/>
          </a:prstGeom>
        </p:spPr>
      </p:pic>
      <p:sp>
        <p:nvSpPr>
          <p:cNvPr id="214" name="Google Shape;214;p10"/>
          <p:cNvSpPr txBox="1"/>
          <p:nvPr/>
        </p:nvSpPr>
        <p:spPr>
          <a:xfrm>
            <a:off x="739750" y="468429"/>
            <a:ext cx="80835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Não</a:t>
            </a:r>
            <a:r>
              <a:rPr lang="en-US" sz="48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é</a:t>
            </a:r>
            <a:endParaRPr sz="48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663550" y="947083"/>
            <a:ext cx="8083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política</a:t>
            </a:r>
            <a:r>
              <a:rPr lang="en-US" sz="9600" dirty="0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,</a:t>
            </a:r>
            <a:r>
              <a:rPr lang="en-US" sz="6500" dirty="0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é</a:t>
            </a:r>
            <a:endParaRPr sz="6600" b="1" dirty="0">
              <a:solidFill>
                <a:schemeClr val="bg1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16" name="Google Shape;216;p10"/>
          <p:cNvSpPr txBox="1"/>
          <p:nvPr/>
        </p:nvSpPr>
        <p:spPr>
          <a:xfrm>
            <a:off x="663550" y="2175850"/>
            <a:ext cx="80835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chemeClr val="bg1"/>
                </a:solidFill>
                <a:latin typeface="Mulish Black"/>
                <a:ea typeface="Mulish Black"/>
                <a:cs typeface="Mulish Black"/>
                <a:sym typeface="Mulish Black"/>
              </a:rPr>
              <a:t>estratégia</a:t>
            </a:r>
            <a:r>
              <a:rPr lang="en-US" sz="9600" dirty="0">
                <a:solidFill>
                  <a:schemeClr val="bg1"/>
                </a:solidFill>
                <a:latin typeface="Mulish Black"/>
                <a:ea typeface="Mulish Black"/>
                <a:cs typeface="Mulish Black"/>
                <a:sym typeface="Mulish Black"/>
              </a:rPr>
              <a:t>!</a:t>
            </a:r>
            <a:endParaRPr sz="9600" dirty="0">
              <a:solidFill>
                <a:schemeClr val="bg1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0" y="5506184"/>
            <a:ext cx="18288000" cy="120029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chemeClr val="tx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Tecnologia</a:t>
            </a:r>
            <a:r>
              <a:rPr lang="en-US" sz="6600" dirty="0">
                <a:solidFill>
                  <a:schemeClr val="tx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/ </a:t>
            </a:r>
            <a:r>
              <a:rPr lang="en-US" sz="6600" dirty="0" err="1">
                <a:solidFill>
                  <a:schemeClr val="tx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Automação</a:t>
            </a:r>
            <a:r>
              <a:rPr lang="en-US" sz="6600" dirty="0">
                <a:solidFill>
                  <a:schemeClr val="tx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/ </a:t>
            </a:r>
            <a:r>
              <a:rPr lang="en-US" sz="6600" dirty="0" err="1">
                <a:solidFill>
                  <a:schemeClr val="tx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Inovação</a:t>
            </a:r>
            <a:endParaRPr sz="6600" dirty="0">
              <a:solidFill>
                <a:schemeClr val="tx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218" name="Google Shape;218;p10"/>
          <p:cNvSpPr txBox="1"/>
          <p:nvPr/>
        </p:nvSpPr>
        <p:spPr>
          <a:xfrm>
            <a:off x="10683973" y="2700119"/>
            <a:ext cx="7102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GERAÇÃO!</a:t>
            </a:r>
            <a:endParaRPr sz="9600" dirty="0">
              <a:solidFill>
                <a:srgbClr val="FFC000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19" name="Google Shape;219;p10"/>
          <p:cNvSpPr txBox="1"/>
          <p:nvPr/>
        </p:nvSpPr>
        <p:spPr>
          <a:xfrm>
            <a:off x="10789900" y="2045609"/>
            <a:ext cx="287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da </a:t>
            </a:r>
            <a:r>
              <a:rPr lang="en-US" sz="48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nossa</a:t>
            </a:r>
            <a:endParaRPr sz="48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21" name="Google Shape;221;p10"/>
          <p:cNvSpPr txBox="1"/>
          <p:nvPr/>
        </p:nvSpPr>
        <p:spPr>
          <a:xfrm>
            <a:off x="10734400" y="1432169"/>
            <a:ext cx="80025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MAIORES</a:t>
            </a:r>
            <a:r>
              <a:rPr lang="en-US" sz="4600" dirty="0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 LEGADOS</a:t>
            </a:r>
            <a:endParaRPr sz="4600" dirty="0">
              <a:solidFill>
                <a:srgbClr val="FFC000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22" name="Google Shape;222;p10"/>
          <p:cNvSpPr txBox="1"/>
          <p:nvPr/>
        </p:nvSpPr>
        <p:spPr>
          <a:xfrm>
            <a:off x="10668500" y="688895"/>
            <a:ext cx="7246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E </a:t>
            </a:r>
            <a:r>
              <a:rPr lang="en-US" sz="48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isso</a:t>
            </a:r>
            <a:r>
              <a:rPr lang="en-US" sz="48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48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pode</a:t>
            </a:r>
            <a:r>
              <a:rPr lang="en-US" sz="48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se </a:t>
            </a:r>
            <a:r>
              <a:rPr lang="en-US" sz="48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tornar</a:t>
            </a:r>
            <a:r>
              <a:rPr lang="en-US" sz="48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um </a:t>
            </a:r>
            <a:endParaRPr sz="48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23DB49D-BAA5-2D38-958A-76266DBCD139}"/>
              </a:ext>
            </a:extLst>
          </p:cNvPr>
          <p:cNvSpPr/>
          <p:nvPr/>
        </p:nvSpPr>
        <p:spPr>
          <a:xfrm>
            <a:off x="0" y="6706482"/>
            <a:ext cx="18288000" cy="35805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946A90-A9C3-79B2-49D5-EAAC866CDE5F}"/>
              </a:ext>
            </a:extLst>
          </p:cNvPr>
          <p:cNvSpPr txBox="1"/>
          <p:nvPr/>
        </p:nvSpPr>
        <p:spPr>
          <a:xfrm>
            <a:off x="11007969" y="-1371600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6146" name="Picture 2" descr="Robô criativo bonito com solução de pensamento de ideia isolada em  ilustração vetorial de desenho animado de fundo | Vetor Premium">
            <a:extLst>
              <a:ext uri="{FF2B5EF4-FFF2-40B4-BE49-F238E27FC236}">
                <a16:creationId xmlns:a16="http://schemas.microsoft.com/office/drawing/2014/main" id="{83078A8D-89E3-1F89-B4D5-01E23E0AE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 r="18698"/>
          <a:stretch/>
        </p:blipFill>
        <p:spPr bwMode="auto">
          <a:xfrm>
            <a:off x="739750" y="7010810"/>
            <a:ext cx="2643054" cy="30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7.195 fotos de stock e banco de imagens de Bandeira Israelense - Getty  Images">
            <a:extLst>
              <a:ext uri="{FF2B5EF4-FFF2-40B4-BE49-F238E27FC236}">
                <a16:creationId xmlns:a16="http://schemas.microsoft.com/office/drawing/2014/main" id="{69FC6416-C734-43EA-E8D6-C3E0F846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685">
            <a:off x="5934190" y="7801234"/>
            <a:ext cx="2056295" cy="137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ersonalização de qualidade">
            <a:extLst>
              <a:ext uri="{FF2B5EF4-FFF2-40B4-BE49-F238E27FC236}">
                <a16:creationId xmlns:a16="http://schemas.microsoft.com/office/drawing/2014/main" id="{D5AD7542-EB69-DA63-CD9A-6F732AA1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054" y="7380092"/>
            <a:ext cx="2178538" cy="21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Waze Mobile Logo PNG Vector (SVG) Free Download">
            <a:extLst>
              <a:ext uri="{FF2B5EF4-FFF2-40B4-BE49-F238E27FC236}">
                <a16:creationId xmlns:a16="http://schemas.microsoft.com/office/drawing/2014/main" id="{54E2BD76-28A6-3BE4-F7C1-60A5659C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23" y="7599411"/>
            <a:ext cx="2839250" cy="12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âmera do tamanho de uma pílula pode amenizar os incômodos da colonoscospia  - Jornal O Globo">
            <a:extLst>
              <a:ext uri="{FF2B5EF4-FFF2-40B4-BE49-F238E27FC236}">
                <a16:creationId xmlns:a16="http://schemas.microsoft.com/office/drawing/2014/main" id="{10D7D5A4-66F4-391B-DF0E-6A997CDB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719" y="7380092"/>
            <a:ext cx="2693377" cy="161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VOCÊ NUNCA IMAGINOU O QUE A AUTOMAÇÃO ESTÁ FAZENDO NOS PORTOS! 😱😱 -  YouTube">
            <a:extLst>
              <a:ext uri="{FF2B5EF4-FFF2-40B4-BE49-F238E27FC236}">
                <a16:creationId xmlns:a16="http://schemas.microsoft.com/office/drawing/2014/main" id="{91E827FC-B3AA-8192-38AD-3DA688C5D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303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67" y="2513"/>
            <a:ext cx="18287991" cy="1028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75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/>
          <p:nvPr/>
        </p:nvSpPr>
        <p:spPr>
          <a:xfrm>
            <a:off x="960120" y="7179725"/>
            <a:ext cx="16363200" cy="1806000"/>
          </a:xfrm>
          <a:prstGeom prst="rect">
            <a:avLst/>
          </a:prstGeom>
          <a:noFill/>
          <a:ln>
            <a:noFill/>
          </a:ln>
          <a:effectLst>
            <a:reflection stA="8000" endPos="66000" fadeDir="5400012" sy="-100000" algn="bl" rotWithShape="0"/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9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Pessoas</a:t>
            </a:r>
            <a:endParaRPr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2" y="7741683"/>
            <a:ext cx="1953482" cy="3068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16930d0232c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512"/>
            <a:ext cx="18288001" cy="1054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6930d0232c_1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94842" y="6577059"/>
            <a:ext cx="3297432" cy="329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6930d0232c_1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37279" y="535219"/>
            <a:ext cx="3506279" cy="9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16930d0232c_1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55925" y="767784"/>
            <a:ext cx="1108719" cy="97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6930d0232c_1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77011" y="769177"/>
            <a:ext cx="1051978" cy="98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16930d0232c_1_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1236" y="2614942"/>
            <a:ext cx="2364050" cy="99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16930d0232c_1_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00577" y="1344761"/>
            <a:ext cx="264298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16930d0232c_1_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26153" y="4733925"/>
            <a:ext cx="1765252" cy="61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16930d0232c_1_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21240234">
            <a:off x="5616385" y="866325"/>
            <a:ext cx="3015250" cy="41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16930d0232c_1_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6594" y="7324011"/>
            <a:ext cx="508000" cy="61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6930d0232c_1_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9136" y="6764662"/>
            <a:ext cx="446424" cy="46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6930d0232c_1_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81270" y="6142776"/>
            <a:ext cx="384848" cy="30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6930d0232c_1_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6325" y="8969400"/>
            <a:ext cx="1137735" cy="11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6930d0232c_1_2"/>
          <p:cNvSpPr txBox="1"/>
          <p:nvPr/>
        </p:nvSpPr>
        <p:spPr>
          <a:xfrm>
            <a:off x="1060500" y="5958180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@porto360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sp>
        <p:nvSpPr>
          <p:cNvPr id="117" name="Google Shape;117;g16930d0232c_1_2"/>
          <p:cNvSpPr txBox="1"/>
          <p:nvPr/>
        </p:nvSpPr>
        <p:spPr>
          <a:xfrm>
            <a:off x="1085560" y="6579603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@maxwellrodrigues360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sp>
        <p:nvSpPr>
          <p:cNvPr id="118" name="Google Shape;118;g16930d0232c_1_2"/>
          <p:cNvSpPr txBox="1"/>
          <p:nvPr/>
        </p:nvSpPr>
        <p:spPr>
          <a:xfrm>
            <a:off x="1081145" y="7201489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</a:t>
            </a:r>
            <a:r>
              <a:rPr lang="en-US" sz="3200" b="1" dirty="0" err="1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maxwellrodrigues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pic>
        <p:nvPicPr>
          <p:cNvPr id="119" name="Google Shape;119;g16930d0232c_1_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188460" y="2077384"/>
            <a:ext cx="2158002" cy="11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16930d0232c_1_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975062" y="1840533"/>
            <a:ext cx="2371725" cy="71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7;p1">
            <a:extLst>
              <a:ext uri="{FF2B5EF4-FFF2-40B4-BE49-F238E27FC236}">
                <a16:creationId xmlns:a16="http://schemas.microsoft.com/office/drawing/2014/main" id="{EA337B0D-2069-B580-D81D-7AEDC5C3B3B3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1494582" y="3626224"/>
            <a:ext cx="3009470" cy="316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8;p1">
            <a:extLst>
              <a:ext uri="{FF2B5EF4-FFF2-40B4-BE49-F238E27FC236}">
                <a16:creationId xmlns:a16="http://schemas.microsoft.com/office/drawing/2014/main" id="{4D5CC720-D3B8-01E0-D105-BE95A5A44F1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4597634" y="3626224"/>
            <a:ext cx="2946295" cy="310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9;g16930d0232c_1_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0800000">
            <a:off x="11257374" y="7752789"/>
            <a:ext cx="2158002" cy="11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6;g16930d0232c_1_2">
            <a:extLst>
              <a:ext uri="{FF2B5EF4-FFF2-40B4-BE49-F238E27FC236}">
                <a16:creationId xmlns:a16="http://schemas.microsoft.com/office/drawing/2014/main" id="{3A971E14-7012-61DA-1F80-8F32B96EA388}"/>
              </a:ext>
            </a:extLst>
          </p:cNvPr>
          <p:cNvSpPr txBox="1"/>
          <p:nvPr/>
        </p:nvSpPr>
        <p:spPr>
          <a:xfrm>
            <a:off x="11414175" y="2754810"/>
            <a:ext cx="8083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+ 3.000 </a:t>
            </a:r>
            <a:r>
              <a:rPr lang="en-US" sz="3200" b="1" dirty="0" err="1">
                <a:solidFill>
                  <a:srgbClr val="FFC000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artigos</a:t>
            </a:r>
            <a:r>
              <a:rPr lang="en-US" sz="3200" b="1" dirty="0">
                <a:solidFill>
                  <a:srgbClr val="FFC000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publicados</a:t>
            </a:r>
            <a:endParaRPr sz="3200" b="1" dirty="0">
              <a:solidFill>
                <a:srgbClr val="FFC000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pic>
        <p:nvPicPr>
          <p:cNvPr id="1026" name="Picture 2" descr="Live 314.9K Favorites | TuneIn">
            <a:extLst>
              <a:ext uri="{FF2B5EF4-FFF2-40B4-BE49-F238E27FC236}">
                <a16:creationId xmlns:a16="http://schemas.microsoft.com/office/drawing/2014/main" id="{4D69938A-DDF5-757A-8EB6-199688C71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29983" r="8652" b="29122"/>
          <a:stretch/>
        </p:blipFill>
        <p:spPr bwMode="auto">
          <a:xfrm>
            <a:off x="16522110" y="1954909"/>
            <a:ext cx="1108719" cy="5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5" y="0"/>
            <a:ext cx="18289585" cy="1119932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214355" y="1432165"/>
            <a:ext cx="118577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”NA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VIDA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NÃO IMPORTA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A SUA FUNÇÃO, MAS SIM A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DEDICAÇÃO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E O EMPENHO QUE VOCÊ COLOCA PARA SER SEMPRE O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MELHOR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”</a:t>
            </a:r>
            <a:endParaRPr lang="pt-BR" sz="5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1002875" y="9155737"/>
            <a:ext cx="59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Web - TV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002876" y="8246942"/>
            <a:ext cx="59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Vendedor de lista</a:t>
            </a:r>
          </a:p>
        </p:txBody>
      </p:sp>
    </p:spTree>
    <p:extLst>
      <p:ext uri="{BB962C8B-B14F-4D97-AF65-F5344CB8AC3E}">
        <p14:creationId xmlns:p14="http://schemas.microsoft.com/office/powerpoint/2010/main" val="351468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ão te demores onde não te valorizam | O conto do velho relógio">
            <a:extLst>
              <a:ext uri="{FF2B5EF4-FFF2-40B4-BE49-F238E27FC236}">
                <a16:creationId xmlns:a16="http://schemas.microsoft.com/office/drawing/2014/main" id="{2B5D71F7-82D8-17FD-6F5B-4E3F33687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3"/>
          <a:stretch/>
        </p:blipFill>
        <p:spPr bwMode="auto">
          <a:xfrm>
            <a:off x="0" y="0"/>
            <a:ext cx="18288000" cy="55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mem morre afogado em Paudalho | Voz do Planalto">
            <a:extLst>
              <a:ext uri="{FF2B5EF4-FFF2-40B4-BE49-F238E27FC236}">
                <a16:creationId xmlns:a16="http://schemas.microsoft.com/office/drawing/2014/main" id="{F29D6500-3193-C8F3-5B4E-A6F4FD8B1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1" b="30060"/>
          <a:stretch/>
        </p:blipFill>
        <p:spPr bwMode="auto">
          <a:xfrm>
            <a:off x="1" y="5574329"/>
            <a:ext cx="18288000" cy="47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" name="Google Shape;239;p14"/>
          <p:cNvSpPr txBox="1"/>
          <p:nvPr/>
        </p:nvSpPr>
        <p:spPr>
          <a:xfrm>
            <a:off x="336486" y="109488"/>
            <a:ext cx="80835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rgbClr val="FFFEEE"/>
                </a:solidFill>
                <a:latin typeface="ADLaM Display" panose="020F0502020204030204" pitchFamily="34" charset="0"/>
                <a:ea typeface="Mulish ExtraBold"/>
                <a:cs typeface="ADLaM Display" panose="020F0502020204030204" pitchFamily="34" charset="0"/>
                <a:sym typeface="Mulish ExtraBold"/>
              </a:rPr>
              <a:t>APRISIONADO </a:t>
            </a:r>
            <a:r>
              <a:rPr lang="en-US" sz="4400" b="1" i="1" dirty="0">
                <a:solidFill>
                  <a:srgbClr val="FFFEEE"/>
                </a:solidFill>
                <a:latin typeface="ADLaM Display" panose="020F0502020204030204" pitchFamily="34" charset="0"/>
                <a:ea typeface="Mulish ExtraBold"/>
                <a:cs typeface="ADLaM Display" panose="020F0502020204030204" pitchFamily="34" charset="0"/>
                <a:sym typeface="Mulish ExtraBold"/>
              </a:rPr>
              <a:t>NO</a:t>
            </a:r>
            <a:r>
              <a:rPr lang="en-US" sz="4400" i="1" dirty="0">
                <a:solidFill>
                  <a:srgbClr val="FFFEEE"/>
                </a:solidFill>
                <a:latin typeface="ADLaM Display" panose="020F0502020204030204" pitchFamily="34" charset="0"/>
                <a:ea typeface="Mulish ExtraBold"/>
                <a:cs typeface="ADLaM Display" panose="020F0502020204030204" pitchFamily="34" charset="0"/>
                <a:sym typeface="Mulish ExtraBold"/>
              </a:rPr>
              <a:t> PASSADO</a:t>
            </a:r>
            <a:endParaRPr sz="4400" i="1" dirty="0">
              <a:solidFill>
                <a:srgbClr val="FFFEEE"/>
              </a:solidFill>
              <a:latin typeface="ADLaM Display" panose="020F0502020204030204" pitchFamily="34" charset="0"/>
              <a:ea typeface="Mulish ExtraBold"/>
              <a:cs typeface="ADLaM Display" panose="020F0502020204030204" pitchFamily="34" charset="0"/>
              <a:sym typeface="Mulish ExtraBold"/>
            </a:endParaRPr>
          </a:p>
        </p:txBody>
      </p:sp>
      <p:sp>
        <p:nvSpPr>
          <p:cNvPr id="240" name="Google Shape;240;p14"/>
          <p:cNvSpPr txBox="1"/>
          <p:nvPr/>
        </p:nvSpPr>
        <p:spPr>
          <a:xfrm>
            <a:off x="9900139" y="9043869"/>
            <a:ext cx="80835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i="1" dirty="0">
                <a:solidFill>
                  <a:srgbClr val="FFFEE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ENTERRAR PROJETOS</a:t>
            </a:r>
            <a:endParaRPr sz="4800" i="1" dirty="0">
              <a:solidFill>
                <a:srgbClr val="FFFEEE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9" y="8322900"/>
            <a:ext cx="1180655" cy="185461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5" y="1"/>
            <a:ext cx="18289585" cy="1121682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773319" y="1458346"/>
            <a:ext cx="118577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”TODO MUNDO QUER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GELO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MAS NINGUÉM QUER ENCHER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A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FORMINHA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”</a:t>
            </a:r>
            <a:endParaRPr lang="pt-BR" sz="5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359949" y="7056282"/>
            <a:ext cx="59587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Pedir 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Mulish Light" panose="020B0604020202020204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Comprar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Mulish Light" panose="020B0604020202020204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Me indica?</a:t>
            </a:r>
          </a:p>
        </p:txBody>
      </p:sp>
    </p:spTree>
    <p:extLst>
      <p:ext uri="{BB962C8B-B14F-4D97-AF65-F5344CB8AC3E}">
        <p14:creationId xmlns:p14="http://schemas.microsoft.com/office/powerpoint/2010/main" val="39497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>
          <a:blip r:embed="rId4">
            <a:alphaModFix amt="17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735"/>
            <a:ext cx="18287998" cy="1027952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/>
          <p:nvPr/>
        </p:nvSpPr>
        <p:spPr>
          <a:xfrm>
            <a:off x="4726457" y="1716672"/>
            <a:ext cx="9153000" cy="6527100"/>
          </a:xfrm>
          <a:prstGeom prst="rect">
            <a:avLst/>
          </a:prstGeom>
          <a:gradFill>
            <a:gsLst>
              <a:gs pos="0">
                <a:srgbClr val="FEFEFE">
                  <a:alpha val="20784"/>
                </a:srgbClr>
              </a:gs>
              <a:gs pos="39999">
                <a:srgbClr val="BFBFBF">
                  <a:alpha val="17647"/>
                </a:srgbClr>
              </a:gs>
              <a:gs pos="70000">
                <a:srgbClr val="A5A5A5">
                  <a:alpha val="13725"/>
                </a:srgbClr>
              </a:gs>
              <a:gs pos="100000">
                <a:srgbClr val="FFFFFF">
                  <a:alpha val="1372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9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4645951" y="1614493"/>
            <a:ext cx="9326400" cy="6737700"/>
          </a:xfrm>
          <a:prstGeom prst="rect">
            <a:avLst/>
          </a:prstGeom>
          <a:noFill/>
          <a:ln w="177800" cap="sq" cmpd="sng">
            <a:solidFill>
              <a:srgbClr val="FFFFFF">
                <a:alpha val="56862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97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7835" y="587567"/>
            <a:ext cx="6575839" cy="969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5;g16930d0232c_1_2">
            <a:extLst>
              <a:ext uri="{FF2B5EF4-FFF2-40B4-BE49-F238E27FC236}">
                <a16:creationId xmlns:a16="http://schemas.microsoft.com/office/drawing/2014/main" id="{1867A042-041C-A71C-AAF0-84F241D0185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837" y="8724073"/>
            <a:ext cx="1137735" cy="1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0050" y="0"/>
            <a:ext cx="8157949" cy="568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2"/>
          <p:cNvSpPr txBox="1"/>
          <p:nvPr/>
        </p:nvSpPr>
        <p:spPr>
          <a:xfrm>
            <a:off x="11355050" y="898175"/>
            <a:ext cx="6217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M I N D S E T</a:t>
            </a:r>
            <a:endParaRPr sz="50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60" name="Google Shape;260;p12"/>
          <p:cNvSpPr txBox="1"/>
          <p:nvPr/>
        </p:nvSpPr>
        <p:spPr>
          <a:xfrm>
            <a:off x="12911450" y="4170836"/>
            <a:ext cx="4660800" cy="3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A </a:t>
            </a:r>
            <a:r>
              <a:rPr lang="en-US" sz="30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palavra</a:t>
            </a:r>
            <a:r>
              <a:rPr lang="en-US" sz="30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0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significa</a:t>
            </a:r>
            <a:endParaRPr sz="3000" dirty="0">
              <a:solidFill>
                <a:srgbClr val="FFFEEE"/>
              </a:solidFill>
              <a:latin typeface="Mulish Light" panose="020B0604020202020204" charset="0"/>
              <a:ea typeface="Mulish ExtraLight"/>
              <a:cs typeface="Mulish ExtraLight"/>
              <a:sym typeface="Mulish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“CONFIGURAÇÃO DA MENTE”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Quando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falamos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de mindset,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nos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referimos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a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características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da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mente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humana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que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vão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determinar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nossos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pensamentos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,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comportamentos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e </a:t>
            </a:r>
            <a:r>
              <a:rPr lang="en-US" sz="2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atitudes</a:t>
            </a:r>
            <a:r>
              <a:rPr lang="en-US" sz="2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.</a:t>
            </a:r>
            <a:endParaRPr sz="2400" dirty="0">
              <a:solidFill>
                <a:srgbClr val="FFFEEE"/>
              </a:solidFill>
              <a:latin typeface="Mulish Light" panose="020B0604020202020204" charset="0"/>
              <a:ea typeface="Mulish ExtraLight"/>
              <a:cs typeface="Mulish ExtraLight"/>
              <a:sym typeface="Mulish ExtraLight"/>
            </a:endParaRPr>
          </a:p>
        </p:txBody>
      </p:sp>
      <p:pic>
        <p:nvPicPr>
          <p:cNvPr id="2" name="Google Shape;115;g16930d0232c_1_2">
            <a:extLst>
              <a:ext uri="{FF2B5EF4-FFF2-40B4-BE49-F238E27FC236}">
                <a16:creationId xmlns:a16="http://schemas.microsoft.com/office/drawing/2014/main" id="{0B672C8D-904E-ED20-89A2-2385C518E17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954" y="303450"/>
            <a:ext cx="1137735" cy="1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5" y="0"/>
            <a:ext cx="18289585" cy="11199323"/>
          </a:xfrm>
          <a:prstGeom prst="rect">
            <a:avLst/>
          </a:prstGeom>
        </p:spPr>
      </p:pic>
      <p:pic>
        <p:nvPicPr>
          <p:cNvPr id="278" name="Google Shape;278;p16"/>
          <p:cNvPicPr preferRelativeResize="0"/>
          <p:nvPr/>
        </p:nvPicPr>
        <p:blipFill rotWithShape="1">
          <a:blip r:embed="rId4">
            <a:alphaModFix/>
          </a:blip>
          <a:srcRect l="18967" b="186"/>
          <a:stretch/>
        </p:blipFill>
        <p:spPr>
          <a:xfrm>
            <a:off x="3467100" y="5020"/>
            <a:ext cx="14819316" cy="1026293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 txBox="1"/>
          <p:nvPr/>
        </p:nvSpPr>
        <p:spPr>
          <a:xfrm>
            <a:off x="1754274" y="2034950"/>
            <a:ext cx="10265929" cy="84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>
                <a:solidFill>
                  <a:schemeClr val="bg1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E N T E N D E R  O  P R O B L E M A</a:t>
            </a:r>
            <a:endParaRPr sz="4300" dirty="0">
              <a:solidFill>
                <a:schemeClr val="bg1"/>
              </a:solidFill>
              <a:latin typeface="Mulish Light" panose="020B0604020202020204" charset="0"/>
              <a:ea typeface="Mulish ExtraLight"/>
              <a:cs typeface="Mulish ExtraLight"/>
              <a:sym typeface="Mulish Extra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7"/>
          <p:cNvSpPr txBox="1"/>
          <p:nvPr/>
        </p:nvSpPr>
        <p:spPr>
          <a:xfrm>
            <a:off x="5102250" y="1810400"/>
            <a:ext cx="8083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S   E   Q   U   Ê   N   C   I   A</a:t>
            </a:r>
            <a:endParaRPr sz="3400" dirty="0">
              <a:solidFill>
                <a:srgbClr val="FFFEEE"/>
              </a:solidFill>
              <a:latin typeface="Mulish Light" panose="020B0604020202020204" charset="0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88" name="Google Shape;288;p17"/>
          <p:cNvSpPr txBox="1"/>
          <p:nvPr/>
        </p:nvSpPr>
        <p:spPr>
          <a:xfrm>
            <a:off x="4713150" y="2289800"/>
            <a:ext cx="88617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u="sng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LÓGICA E INFINITA</a:t>
            </a:r>
            <a:endParaRPr sz="6900" u="sng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43045C6-DD12-966B-3A05-8B8F86273E25}"/>
              </a:ext>
            </a:extLst>
          </p:cNvPr>
          <p:cNvSpPr/>
          <p:nvPr/>
        </p:nvSpPr>
        <p:spPr>
          <a:xfrm>
            <a:off x="-1" y="4675685"/>
            <a:ext cx="18288001" cy="3482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 descr="Forma&#10;&#10;Descrição gerada automaticamente com confiança média">
            <a:extLst>
              <a:ext uri="{FF2B5EF4-FFF2-40B4-BE49-F238E27FC236}">
                <a16:creationId xmlns:a16="http://schemas.microsoft.com/office/drawing/2014/main" id="{C13F3109-3A25-A000-F636-74C04DE39A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159" y="4447268"/>
            <a:ext cx="3881909" cy="4130128"/>
          </a:xfrm>
          <a:prstGeom prst="rect">
            <a:avLst/>
          </a:prstGeom>
        </p:spPr>
      </p:pic>
      <p:pic>
        <p:nvPicPr>
          <p:cNvPr id="27" name="Imagem 26" descr="Forma&#10;&#10;Descrição gerada automaticamente com confiança média">
            <a:extLst>
              <a:ext uri="{FF2B5EF4-FFF2-40B4-BE49-F238E27FC236}">
                <a16:creationId xmlns:a16="http://schemas.microsoft.com/office/drawing/2014/main" id="{7E46774C-E0D8-CF1D-5688-C3BAF7AA19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154334" y="4487775"/>
            <a:ext cx="3956069" cy="4035759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C0EDB5C3-1DA5-16F0-E086-4F5BAD5ACDB1}"/>
              </a:ext>
            </a:extLst>
          </p:cNvPr>
          <p:cNvGrpSpPr/>
          <p:nvPr/>
        </p:nvGrpSpPr>
        <p:grpSpPr>
          <a:xfrm>
            <a:off x="1168579" y="4499774"/>
            <a:ext cx="3936829" cy="4130129"/>
            <a:chOff x="3862146" y="4946028"/>
            <a:chExt cx="4637601" cy="4562999"/>
          </a:xfrm>
        </p:grpSpPr>
        <p:pic>
          <p:nvPicPr>
            <p:cNvPr id="24" name="Imagem 23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F2559343-EE2E-48A3-B6CE-F9AA7BB10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8609" y="4946033"/>
              <a:ext cx="3911138" cy="4562994"/>
            </a:xfrm>
            <a:prstGeom prst="rect">
              <a:avLst/>
            </a:prstGeom>
          </p:spPr>
        </p:pic>
        <p:pic>
          <p:nvPicPr>
            <p:cNvPr id="25" name="Imagem 24" descr="Forma&#10;&#10;Descrição gerada automaticamente com confiança média">
              <a:extLst>
                <a:ext uri="{FF2B5EF4-FFF2-40B4-BE49-F238E27FC236}">
                  <a16:creationId xmlns:a16="http://schemas.microsoft.com/office/drawing/2014/main" id="{5E7A4DC8-9D20-F813-DEC2-679DB8192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862146" y="4946028"/>
              <a:ext cx="3724443" cy="4562993"/>
            </a:xfrm>
            <a:prstGeom prst="rect">
              <a:avLst/>
            </a:prstGeom>
          </p:spPr>
        </p:pic>
      </p:grpSp>
      <p:pic>
        <p:nvPicPr>
          <p:cNvPr id="22" name="Imagem 21" descr="Forma&#10;&#10;Descrição gerada automaticamente com confiança média">
            <a:extLst>
              <a:ext uri="{FF2B5EF4-FFF2-40B4-BE49-F238E27FC236}">
                <a16:creationId xmlns:a16="http://schemas.microsoft.com/office/drawing/2014/main" id="{694E5C83-15E5-56FD-8A56-999E6559F9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911" y="4381219"/>
            <a:ext cx="3605837" cy="4376346"/>
          </a:xfrm>
          <a:prstGeom prst="rect">
            <a:avLst/>
          </a:prstGeom>
        </p:spPr>
      </p:pic>
      <p:pic>
        <p:nvPicPr>
          <p:cNvPr id="23" name="Imagem 22" descr="Forma&#10;&#10;Descrição gerada automaticamente com confiança média">
            <a:extLst>
              <a:ext uri="{FF2B5EF4-FFF2-40B4-BE49-F238E27FC236}">
                <a16:creationId xmlns:a16="http://schemas.microsoft.com/office/drawing/2014/main" id="{E05B986C-5257-275C-E6AA-0666423B932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28781" y="4381219"/>
            <a:ext cx="3788491" cy="437634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532C3EC-D80E-7278-F6D3-88CBDE2DC3C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2655" y="4357534"/>
            <a:ext cx="3399529" cy="457339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540B439-E18E-7292-1C9A-EC647F01632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436387" y="4350851"/>
            <a:ext cx="3474224" cy="4573399"/>
          </a:xfrm>
          <a:prstGeom prst="rect">
            <a:avLst/>
          </a:prstGeom>
        </p:spPr>
      </p:pic>
      <p:pic>
        <p:nvPicPr>
          <p:cNvPr id="16" name="Imagem 15" descr="Forma&#10;&#10;Descrição gerada automaticamente com confiança média">
            <a:extLst>
              <a:ext uri="{FF2B5EF4-FFF2-40B4-BE49-F238E27FC236}">
                <a16:creationId xmlns:a16="http://schemas.microsoft.com/office/drawing/2014/main" id="{DF02CFF9-2C9D-78B3-B332-6B7423D9E3E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8082" y="4372231"/>
            <a:ext cx="3814785" cy="4603817"/>
          </a:xfrm>
          <a:prstGeom prst="rect">
            <a:avLst/>
          </a:prstGeom>
        </p:spPr>
      </p:pic>
      <p:pic>
        <p:nvPicPr>
          <p:cNvPr id="17" name="Imagem 16" descr="Forma&#10;&#10;Descrição gerada automaticamente com confiança média">
            <a:extLst>
              <a:ext uri="{FF2B5EF4-FFF2-40B4-BE49-F238E27FC236}">
                <a16:creationId xmlns:a16="http://schemas.microsoft.com/office/drawing/2014/main" id="{23EE9F69-52A4-DD09-B105-89293EC5EE3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7782" y="4372230"/>
            <a:ext cx="3814785" cy="460381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60A2CD3F-E7AA-71E3-FC74-71C96D36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640" y="7009620"/>
            <a:ext cx="1703755" cy="54535"/>
          </a:xfrm>
          <a:prstGeom prst="roundRect">
            <a:avLst>
              <a:gd name="adj" fmla="val 9315"/>
            </a:avLst>
          </a:prstGeom>
          <a:solidFill>
            <a:schemeClr val="bg1">
              <a:alpha val="85097"/>
            </a:schemeClr>
          </a:solidFill>
          <a:ln>
            <a:noFill/>
          </a:ln>
        </p:spPr>
        <p:txBody>
          <a:bodyPr lIns="50800" tIns="50800" rIns="124782" bIns="50800" anchor="ctr"/>
          <a:lstStyle>
            <a:lvl1pPr marL="22225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pt-BR" sz="4000" dirty="0">
              <a:solidFill>
                <a:schemeClr val="bg1"/>
              </a:solidFill>
              <a:latin typeface="Franklin Gothic Demi Cond" panose="020B0706030402020204" pitchFamily="34" charset="0"/>
              <a:ea typeface="Tahoma" panose="020B0604030504040204" pitchFamily="34" charset="0"/>
              <a:sym typeface="Helvetica" panose="020B060402020202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9901D34-C86A-F116-6E99-F8B6CE13E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5125" y="7025430"/>
            <a:ext cx="1703755" cy="54535"/>
          </a:xfrm>
          <a:prstGeom prst="roundRect">
            <a:avLst>
              <a:gd name="adj" fmla="val 9315"/>
            </a:avLst>
          </a:prstGeom>
          <a:solidFill>
            <a:schemeClr val="bg1">
              <a:alpha val="85097"/>
            </a:schemeClr>
          </a:solidFill>
          <a:ln>
            <a:noFill/>
          </a:ln>
        </p:spPr>
        <p:txBody>
          <a:bodyPr lIns="50800" tIns="50800" rIns="124782" bIns="50800" anchor="ctr"/>
          <a:lstStyle>
            <a:lvl1pPr marL="22225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pt-BR" sz="4000" dirty="0">
              <a:solidFill>
                <a:schemeClr val="bg1"/>
              </a:solidFill>
              <a:latin typeface="Franklin Gothic Demi Cond" panose="020B0706030402020204" pitchFamily="34" charset="0"/>
              <a:ea typeface="Tahoma" panose="020B0604030504040204" pitchFamily="34" charset="0"/>
              <a:sym typeface="Helvetica" panose="020B0604020202020204" pitchFamily="34" charset="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EDC9CC4E-B33D-9FBC-0AB5-ADEC3E041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525" y="7025430"/>
            <a:ext cx="1703755" cy="54535"/>
          </a:xfrm>
          <a:prstGeom prst="roundRect">
            <a:avLst>
              <a:gd name="adj" fmla="val 9315"/>
            </a:avLst>
          </a:prstGeom>
          <a:solidFill>
            <a:schemeClr val="bg1">
              <a:alpha val="85097"/>
            </a:schemeClr>
          </a:solidFill>
          <a:ln>
            <a:noFill/>
          </a:ln>
        </p:spPr>
        <p:txBody>
          <a:bodyPr lIns="50800" tIns="50800" rIns="124782" bIns="50800" anchor="ctr"/>
          <a:lstStyle>
            <a:lvl1pPr marL="22225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pt-BR" sz="4000" dirty="0">
              <a:solidFill>
                <a:schemeClr val="bg1"/>
              </a:solidFill>
              <a:latin typeface="Franklin Gothic Demi Cond" panose="020B0706030402020204" pitchFamily="34" charset="0"/>
              <a:ea typeface="Tahoma" panose="020B0604030504040204" pitchFamily="34" charset="0"/>
              <a:sym typeface="Helvetica" panose="020B06040202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CE11ABB-87D3-8B9C-90A6-AD2939EB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0379" y="7047203"/>
            <a:ext cx="1703755" cy="54535"/>
          </a:xfrm>
          <a:prstGeom prst="roundRect">
            <a:avLst>
              <a:gd name="adj" fmla="val 9315"/>
            </a:avLst>
          </a:prstGeom>
          <a:solidFill>
            <a:schemeClr val="bg1">
              <a:alpha val="85097"/>
            </a:schemeClr>
          </a:solidFill>
          <a:ln>
            <a:noFill/>
          </a:ln>
        </p:spPr>
        <p:txBody>
          <a:bodyPr lIns="50800" tIns="50800" rIns="124782" bIns="50800" anchor="ctr"/>
          <a:lstStyle>
            <a:lvl1pPr marL="22225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>
              <a:buFontTx/>
              <a:buNone/>
              <a:defRPr/>
            </a:pPr>
            <a:endParaRPr lang="en-US" altLang="pt-BR" sz="4000" dirty="0">
              <a:solidFill>
                <a:schemeClr val="bg1"/>
              </a:solidFill>
              <a:latin typeface="Franklin Gothic Demi Cond" panose="020B0706030402020204" pitchFamily="34" charset="0"/>
              <a:ea typeface="Tahoma" panose="020B0604030504040204" pitchFamily="34" charset="0"/>
              <a:sym typeface="Helvetica" panose="020B0604020202020204" pitchFamily="34" charset="0"/>
            </a:endParaRPr>
          </a:p>
        </p:txBody>
      </p:sp>
      <p:pic>
        <p:nvPicPr>
          <p:cNvPr id="4" name="Google Shape;115;g16930d0232c_1_2">
            <a:extLst>
              <a:ext uri="{FF2B5EF4-FFF2-40B4-BE49-F238E27FC236}">
                <a16:creationId xmlns:a16="http://schemas.microsoft.com/office/drawing/2014/main" id="{10AD54CB-3739-A3D9-7C47-F03F77391507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1020" y="8589395"/>
            <a:ext cx="1137735" cy="1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8"/>
          <p:cNvSpPr txBox="1"/>
          <p:nvPr/>
        </p:nvSpPr>
        <p:spPr>
          <a:xfrm>
            <a:off x="870100" y="940300"/>
            <a:ext cx="1254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O</a:t>
            </a:r>
            <a:endParaRPr sz="1140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96" name="Google Shape;296;p18"/>
          <p:cNvSpPr txBox="1"/>
          <p:nvPr/>
        </p:nvSpPr>
        <p:spPr>
          <a:xfrm>
            <a:off x="793900" y="970325"/>
            <a:ext cx="12546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PERFIL</a:t>
            </a:r>
            <a:r>
              <a:rPr lang="en-US" sz="72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30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do</a:t>
            </a:r>
            <a:endParaRPr sz="30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793900" y="1984725"/>
            <a:ext cx="12546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PROFISSIONAL</a:t>
            </a:r>
            <a:endParaRPr sz="30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98" name="Google Shape;298;p18"/>
          <p:cNvSpPr txBox="1"/>
          <p:nvPr/>
        </p:nvSpPr>
        <p:spPr>
          <a:xfrm>
            <a:off x="793900" y="3024300"/>
            <a:ext cx="125466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MODERNO</a:t>
            </a:r>
            <a:endParaRPr sz="30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F18C6C-9A55-AD27-9460-C5FD688F40D8}"/>
              </a:ext>
            </a:extLst>
          </p:cNvPr>
          <p:cNvSpPr txBox="1"/>
          <p:nvPr/>
        </p:nvSpPr>
        <p:spPr>
          <a:xfrm>
            <a:off x="870100" y="4400801"/>
            <a:ext cx="4761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ulish" panose="020B0604020202020204" charset="0"/>
              </a:rPr>
              <a:t>Qualificação</a:t>
            </a:r>
            <a:endParaRPr lang="pt-BR" sz="4000" b="1" i="0" u="none" strike="noStrike" dirty="0">
              <a:solidFill>
                <a:schemeClr val="bg1"/>
              </a:solidFill>
              <a:effectLst/>
              <a:latin typeface="Mulish" panose="020B060402020202020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97947A-0F27-31C5-336C-E695AC9F0B7E}"/>
              </a:ext>
            </a:extLst>
          </p:cNvPr>
          <p:cNvSpPr txBox="1"/>
          <p:nvPr/>
        </p:nvSpPr>
        <p:spPr>
          <a:xfrm>
            <a:off x="870102" y="4924277"/>
            <a:ext cx="4761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ulish" panose="020B0604020202020204" charset="0"/>
              </a:rPr>
              <a:t>Capacitação</a:t>
            </a:r>
            <a:endParaRPr lang="pt-BR" sz="4000" b="1" i="0" u="none" strike="noStrike" dirty="0">
              <a:solidFill>
                <a:schemeClr val="bg1"/>
              </a:solidFill>
              <a:effectLst/>
              <a:latin typeface="Mulish" panose="020B060402020202020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74E1E3-6839-A0EE-CB00-6948EA15F67C}"/>
              </a:ext>
            </a:extLst>
          </p:cNvPr>
          <p:cNvSpPr txBox="1"/>
          <p:nvPr/>
        </p:nvSpPr>
        <p:spPr>
          <a:xfrm>
            <a:off x="870101" y="5473425"/>
            <a:ext cx="4761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Mulish" panose="020B0604020202020204" charset="0"/>
              </a:rPr>
              <a:t>Comportamento</a:t>
            </a:r>
            <a:endParaRPr lang="pt-BR" sz="4000" b="1" i="0" u="none" strike="noStrike" dirty="0">
              <a:solidFill>
                <a:schemeClr val="bg1"/>
              </a:solidFill>
              <a:effectLst/>
              <a:latin typeface="Mulish" panose="020B060402020202020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7" y="7543561"/>
            <a:ext cx="1953482" cy="306859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96928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575" y="0"/>
            <a:ext cx="7633625" cy="43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 txBox="1"/>
          <p:nvPr/>
        </p:nvSpPr>
        <p:spPr>
          <a:xfrm>
            <a:off x="801925" y="4067800"/>
            <a:ext cx="80835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Problema</a:t>
            </a:r>
            <a:r>
              <a:rPr lang="en-US" sz="57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57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ou</a:t>
            </a:r>
            <a:endParaRPr sz="57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dirty="0" err="1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oportunidade</a:t>
            </a:r>
            <a:r>
              <a:rPr lang="en-US" sz="5700" dirty="0">
                <a:solidFill>
                  <a:srgbClr val="FFFEEE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?</a:t>
            </a:r>
            <a:endParaRPr sz="5700" dirty="0">
              <a:solidFill>
                <a:srgbClr val="FFFEEE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801925" y="6199072"/>
            <a:ext cx="80835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tudo</a:t>
            </a:r>
            <a:r>
              <a:rPr lang="en-US" sz="43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3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está</a:t>
            </a:r>
            <a:endParaRPr sz="43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muito</a:t>
            </a:r>
            <a:r>
              <a:rPr lang="en-US" sz="43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3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parecido</a:t>
            </a:r>
            <a:r>
              <a:rPr lang="en-US" sz="43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…</a:t>
            </a:r>
            <a:endParaRPr sz="43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89" y="7552941"/>
            <a:ext cx="1953482" cy="306859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4" y="7546233"/>
            <a:ext cx="1953482" cy="306859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929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/>
          <p:nvPr/>
        </p:nvSpPr>
        <p:spPr>
          <a:xfrm>
            <a:off x="557550" y="4573305"/>
            <a:ext cx="6557700" cy="2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Einstein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respondeu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: </a:t>
            </a:r>
            <a:endParaRPr sz="3200" dirty="0">
              <a:solidFill>
                <a:schemeClr val="lt1"/>
              </a:solidFill>
              <a:latin typeface="Mulish Light"/>
              <a:ea typeface="Mulish Light"/>
              <a:cs typeface="Mulish Light"/>
              <a:sym typeface="Mulish Light"/>
            </a:endParaRPr>
          </a:p>
          <a:p>
            <a:pPr marL="0" marR="0" lvl="0" indent="0" algn="l" rtl="0">
              <a:spcBef>
                <a:spcPts val="23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“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Eu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sei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. As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perguntas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são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as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mesmas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.                                    Mas as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respostas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MUDARAM.”</a:t>
            </a:r>
            <a:endParaRPr sz="3200" dirty="0">
              <a:solidFill>
                <a:schemeClr val="lt1"/>
              </a:solidFill>
              <a:latin typeface="Mulish Black" panose="020B0604020202020204" charset="0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557550" y="1088500"/>
            <a:ext cx="675765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Um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aluno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diante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 da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prova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, </a:t>
            </a:r>
            <a:r>
              <a:rPr lang="en-US" sz="3200" dirty="0" err="1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disse</a:t>
            </a:r>
            <a:r>
              <a:rPr lang="en-US" sz="3200" dirty="0">
                <a:solidFill>
                  <a:schemeClr val="lt1"/>
                </a:solidFill>
                <a:latin typeface="Mulish Light"/>
                <a:ea typeface="Mulish Light"/>
                <a:cs typeface="Mulish Light"/>
                <a:sym typeface="Mulish Light"/>
              </a:rPr>
              <a:t> a Albert Einstein:</a:t>
            </a:r>
            <a:endParaRPr lang="en-US" sz="3200" dirty="0">
              <a:solidFill>
                <a:schemeClr val="lt1"/>
              </a:solidFill>
              <a:ea typeface="Mulish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lang="en-US" sz="3200" dirty="0">
              <a:solidFill>
                <a:schemeClr val="lt1"/>
              </a:solidFill>
              <a:latin typeface="Mulish Black" panose="020B0604020202020204" charset="0"/>
              <a:ea typeface="Mulish ExtraBold"/>
              <a:cs typeface="Mulish ExtraBold"/>
              <a:sym typeface="Mulish Extra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“Professor,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estas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perguntas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são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as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mesmas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da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prova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que o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senhor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fez no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ano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 </a:t>
            </a:r>
            <a:r>
              <a:rPr lang="en-US" sz="3200" dirty="0" err="1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passado</a:t>
            </a:r>
            <a:r>
              <a:rPr lang="en-US" sz="3200" dirty="0">
                <a:solidFill>
                  <a:schemeClr val="lt1"/>
                </a:solidFill>
                <a:latin typeface="Mulish Black" panose="020B0604020202020204" charset="0"/>
                <a:ea typeface="Mulish ExtraBold"/>
                <a:cs typeface="Mulish ExtraBold"/>
                <a:sym typeface="Mulish ExtraBold"/>
              </a:rPr>
              <a:t>!”</a:t>
            </a:r>
            <a:endParaRPr sz="3200" dirty="0">
              <a:solidFill>
                <a:schemeClr val="lt1"/>
              </a:solidFill>
              <a:latin typeface="Mulish Black" panose="020B0604020202020204" charset="0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37" name="Google Shape;13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25" y="8969400"/>
            <a:ext cx="1137735" cy="1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2"/>
          <p:cNvSpPr txBox="1"/>
          <p:nvPr/>
        </p:nvSpPr>
        <p:spPr>
          <a:xfrm>
            <a:off x="884150" y="3429000"/>
            <a:ext cx="8083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1E2132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Utilizar</a:t>
            </a:r>
            <a:r>
              <a:rPr lang="en-US" sz="3200" dirty="0">
                <a:solidFill>
                  <a:srgbClr val="1E2132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200" dirty="0" err="1">
                <a:solidFill>
                  <a:srgbClr val="1E2132"/>
                </a:solidFill>
                <a:latin typeface="Mulish Black"/>
                <a:ea typeface="Mulish Black"/>
                <a:cs typeface="Mulish Black"/>
                <a:sym typeface="Mulish Black"/>
              </a:rPr>
              <a:t>instrumentos</a:t>
            </a:r>
            <a:endParaRPr sz="3200" dirty="0">
              <a:solidFill>
                <a:srgbClr val="1E2132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1E2132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de </a:t>
            </a:r>
            <a:r>
              <a:rPr lang="en-US" sz="3200" dirty="0" err="1">
                <a:solidFill>
                  <a:srgbClr val="1E2132"/>
                </a:solidFill>
                <a:latin typeface="Mulish Black"/>
                <a:ea typeface="Mulish Black"/>
                <a:cs typeface="Mulish Black"/>
                <a:sym typeface="Mulish Black"/>
              </a:rPr>
              <a:t>comunicação</a:t>
            </a:r>
            <a:endParaRPr sz="3200" dirty="0">
              <a:solidFill>
                <a:srgbClr val="1E2132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349" name="Google Shape;349;p22"/>
          <p:cNvSpPr txBox="1"/>
          <p:nvPr/>
        </p:nvSpPr>
        <p:spPr>
          <a:xfrm>
            <a:off x="884150" y="4141500"/>
            <a:ext cx="80835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400" dirty="0">
                <a:solidFill>
                  <a:srgbClr val="1E2132"/>
                </a:solidFill>
                <a:latin typeface="Mulish Black"/>
                <a:ea typeface="Mulish Black"/>
                <a:cs typeface="Mulish Black"/>
                <a:sym typeface="Mulish Black"/>
              </a:rPr>
              <a:t>EFICIENTES</a:t>
            </a:r>
            <a:endParaRPr sz="9400" dirty="0">
              <a:solidFill>
                <a:srgbClr val="1E2132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3" y="7466100"/>
            <a:ext cx="1953482" cy="30685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9585" cy="11199323"/>
          </a:xfrm>
          <a:prstGeom prst="rect">
            <a:avLst/>
          </a:prstGeom>
        </p:spPr>
      </p:pic>
      <p:pic>
        <p:nvPicPr>
          <p:cNvPr id="320" name="Google Shape;3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9013" y="1238559"/>
            <a:ext cx="2630329" cy="101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480" y="1238559"/>
            <a:ext cx="2617921" cy="101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39573" y="1238559"/>
            <a:ext cx="2630329" cy="101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61041" y="1238559"/>
            <a:ext cx="2617921" cy="101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09013" y="2268342"/>
            <a:ext cx="2630329" cy="10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30480" y="2268342"/>
            <a:ext cx="2617921" cy="10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39573" y="2268342"/>
            <a:ext cx="2630329" cy="10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061041" y="2313802"/>
            <a:ext cx="2617921" cy="102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609143" y="3389111"/>
            <a:ext cx="2630329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0545" y="3389111"/>
            <a:ext cx="2617921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239573" y="3389111"/>
            <a:ext cx="2630329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060976" y="3389111"/>
            <a:ext cx="2617921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09045" y="4522271"/>
            <a:ext cx="2630329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430480" y="4522271"/>
            <a:ext cx="2617921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239573" y="4522271"/>
            <a:ext cx="2630329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2061041" y="4476794"/>
            <a:ext cx="2617921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609143" y="5564478"/>
            <a:ext cx="2630329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30545" y="5564478"/>
            <a:ext cx="2617921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239557" y="5564478"/>
            <a:ext cx="2630329" cy="104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2060976" y="5564478"/>
            <a:ext cx="2617921" cy="104220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1"/>
          <p:cNvSpPr txBox="1"/>
          <p:nvPr/>
        </p:nvSpPr>
        <p:spPr>
          <a:xfrm>
            <a:off x="4602053" y="30783"/>
            <a:ext cx="93219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 b="1" dirty="0" err="1">
                <a:solidFill>
                  <a:srgbClr val="FFFEEE"/>
                </a:solidFill>
                <a:latin typeface="Mulish"/>
                <a:ea typeface="Mulish"/>
                <a:cs typeface="Mulish"/>
                <a:sym typeface="Mulish"/>
              </a:rPr>
              <a:t>Comunicação</a:t>
            </a:r>
            <a:r>
              <a:rPr lang="en-US" sz="6300" b="1" dirty="0">
                <a:solidFill>
                  <a:srgbClr val="FFFEEE"/>
                </a:solidFill>
                <a:latin typeface="Mulish"/>
                <a:ea typeface="Mulish"/>
                <a:cs typeface="Mulish"/>
                <a:sym typeface="Mulish"/>
              </a:rPr>
              <a:t> </a:t>
            </a:r>
            <a:r>
              <a:rPr lang="en-US" sz="6300" b="1" dirty="0" err="1">
                <a:solidFill>
                  <a:srgbClr val="FFFEEE"/>
                </a:solidFill>
                <a:latin typeface="Mulish"/>
                <a:ea typeface="Mulish"/>
                <a:cs typeface="Mulish"/>
                <a:sym typeface="Mulish"/>
              </a:rPr>
              <a:t>Interativa</a:t>
            </a:r>
            <a:endParaRPr sz="6300" b="1" dirty="0">
              <a:solidFill>
                <a:srgbClr val="FFFEEE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341" name="Google Shape;341;p21"/>
          <p:cNvSpPr txBox="1"/>
          <p:nvPr/>
        </p:nvSpPr>
        <p:spPr>
          <a:xfrm>
            <a:off x="5102250" y="6835330"/>
            <a:ext cx="80835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Cuidado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ao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comunicar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nas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redes.</a:t>
            </a:r>
            <a:endParaRPr sz="3400" dirty="0">
              <a:solidFill>
                <a:srgbClr val="FFFEEE"/>
              </a:solidFill>
              <a:latin typeface="Mulish Light" panose="020B0604020202020204" charset="0"/>
              <a:ea typeface="Mulish ExtraLight"/>
              <a:cs typeface="Mulish ExtraLight"/>
              <a:sym typeface="Mulish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Temos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que </a:t>
            </a: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ter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400" dirty="0" err="1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conteúdo</a:t>
            </a:r>
            <a:r>
              <a:rPr lang="en-US" sz="3400" dirty="0">
                <a:solidFill>
                  <a:srgbClr val="FFFEEE"/>
                </a:solidFill>
                <a:latin typeface="Mulish Light" panose="020B0604020202020204" charset="0"/>
                <a:ea typeface="Mulish ExtraLight"/>
                <a:cs typeface="Mulish ExtraLight"/>
                <a:sym typeface="Mulish ExtraLight"/>
              </a:rPr>
              <a:t>!</a:t>
            </a:r>
            <a:endParaRPr sz="3400" dirty="0">
              <a:solidFill>
                <a:srgbClr val="FFFEEE"/>
              </a:solidFill>
              <a:latin typeface="Mulish Light" panose="020B0604020202020204" charset="0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3" name="Google Shape;349;p22">
            <a:extLst>
              <a:ext uri="{FF2B5EF4-FFF2-40B4-BE49-F238E27FC236}">
                <a16:creationId xmlns:a16="http://schemas.microsoft.com/office/drawing/2014/main" id="{EAEF79D8-CE62-2A8A-F22E-25D7CD5D1A69}"/>
              </a:ext>
            </a:extLst>
          </p:cNvPr>
          <p:cNvSpPr txBox="1"/>
          <p:nvPr/>
        </p:nvSpPr>
        <p:spPr>
          <a:xfrm>
            <a:off x="13923953" y="9105675"/>
            <a:ext cx="422810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Mulish Black"/>
                <a:ea typeface="Mulish Black"/>
                <a:cs typeface="Mulish Black"/>
                <a:sym typeface="Mulish Black"/>
              </a:rPr>
              <a:t>Live - Network</a:t>
            </a:r>
            <a:endParaRPr sz="3600" dirty="0">
              <a:solidFill>
                <a:schemeClr val="bg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41" name="Google Shape;112;g16930d0232c_1_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620623" y="9105675"/>
            <a:ext cx="508000" cy="61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13;g16930d0232c_1_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653165" y="8546326"/>
            <a:ext cx="446424" cy="46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14;g16930d0232c_1_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695299" y="7924440"/>
            <a:ext cx="384848" cy="30788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116;g16930d0232c_1_2"/>
          <p:cNvSpPr txBox="1"/>
          <p:nvPr/>
        </p:nvSpPr>
        <p:spPr>
          <a:xfrm>
            <a:off x="3074529" y="7739844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@porto360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sp>
        <p:nvSpPr>
          <p:cNvPr id="45" name="Google Shape;117;g16930d0232c_1_2"/>
          <p:cNvSpPr txBox="1"/>
          <p:nvPr/>
        </p:nvSpPr>
        <p:spPr>
          <a:xfrm>
            <a:off x="3099589" y="8361267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@maxwellrodrigues360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sp>
        <p:nvSpPr>
          <p:cNvPr id="46" name="Google Shape;118;g16930d0232c_1_2"/>
          <p:cNvSpPr txBox="1"/>
          <p:nvPr/>
        </p:nvSpPr>
        <p:spPr>
          <a:xfrm>
            <a:off x="3095174" y="8983153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</a:t>
            </a:r>
            <a:r>
              <a:rPr lang="en-US" sz="3200" b="1" dirty="0" err="1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maxwellrodrigues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English - Escola de inglês online - Dicas para não desistir de aprender  inglês">
            <a:extLst>
              <a:ext uri="{FF2B5EF4-FFF2-40B4-BE49-F238E27FC236}">
                <a16:creationId xmlns:a16="http://schemas.microsoft.com/office/drawing/2014/main" id="{6C9D9C2F-0548-B742-2647-0503FF05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06" y="-47983"/>
            <a:ext cx="18265619" cy="121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rodutos para vender de porta em porta que vendem bem">
            <a:extLst>
              <a:ext uri="{FF2B5EF4-FFF2-40B4-BE49-F238E27FC236}">
                <a16:creationId xmlns:a16="http://schemas.microsoft.com/office/drawing/2014/main" id="{E31084B5-DA63-1CBA-7EAA-482A740A7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r="20937" b="22853"/>
          <a:stretch/>
        </p:blipFill>
        <p:spPr bwMode="auto">
          <a:xfrm>
            <a:off x="-25129" y="7243413"/>
            <a:ext cx="5020811" cy="304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t Porta de Madeira Vitrô Direita 146cmx213cmx12cm PE30 Esel - Porta -  Magazine Luiza">
            <a:extLst>
              <a:ext uri="{FF2B5EF4-FFF2-40B4-BE49-F238E27FC236}">
                <a16:creationId xmlns:a16="http://schemas.microsoft.com/office/drawing/2014/main" id="{4ACCE5A8-A0BC-B4B1-C81B-14E89A569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/>
          <a:stretch/>
        </p:blipFill>
        <p:spPr bwMode="auto">
          <a:xfrm>
            <a:off x="77792" y="0"/>
            <a:ext cx="4917889" cy="394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rramentas de marceneiro: conheça as principais | Obramax">
            <a:extLst>
              <a:ext uri="{FF2B5EF4-FFF2-40B4-BE49-F238E27FC236}">
                <a16:creationId xmlns:a16="http://schemas.microsoft.com/office/drawing/2014/main" id="{74D03CAF-4D38-14D2-0C90-BD3A9D67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6" y="3948440"/>
            <a:ext cx="5020889" cy="32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1CC8742-684D-5FF0-AF1C-98AFFAC9902A}"/>
              </a:ext>
            </a:extLst>
          </p:cNvPr>
          <p:cNvSpPr/>
          <p:nvPr/>
        </p:nvSpPr>
        <p:spPr>
          <a:xfrm>
            <a:off x="-43338" y="0"/>
            <a:ext cx="129245" cy="10287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0" name="Google Shape;370;p25"/>
          <p:cNvSpPr txBox="1"/>
          <p:nvPr/>
        </p:nvSpPr>
        <p:spPr>
          <a:xfrm>
            <a:off x="-1640900" y="1949284"/>
            <a:ext cx="80835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Porta</a:t>
            </a:r>
            <a:endParaRPr sz="66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4" name="Google Shape;370;p25">
            <a:extLst>
              <a:ext uri="{FF2B5EF4-FFF2-40B4-BE49-F238E27FC236}">
                <a16:creationId xmlns:a16="http://schemas.microsoft.com/office/drawing/2014/main" id="{117BA7C2-C8C3-604F-FB21-888D2023412E}"/>
              </a:ext>
            </a:extLst>
          </p:cNvPr>
          <p:cNvSpPr txBox="1"/>
          <p:nvPr/>
        </p:nvSpPr>
        <p:spPr>
          <a:xfrm>
            <a:off x="-1545900" y="4834608"/>
            <a:ext cx="80835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Quem</a:t>
            </a:r>
            <a:r>
              <a:rPr lang="en-US" sz="66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66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faz</a:t>
            </a:r>
            <a:r>
              <a:rPr lang="en-US" sz="66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?</a:t>
            </a:r>
            <a:endParaRPr sz="66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5" name="Google Shape;370;p25">
            <a:extLst>
              <a:ext uri="{FF2B5EF4-FFF2-40B4-BE49-F238E27FC236}">
                <a16:creationId xmlns:a16="http://schemas.microsoft.com/office/drawing/2014/main" id="{AA404BFF-B3C8-AF96-68AA-248DC187F6C7}"/>
              </a:ext>
            </a:extLst>
          </p:cNvPr>
          <p:cNvSpPr txBox="1"/>
          <p:nvPr/>
        </p:nvSpPr>
        <p:spPr>
          <a:xfrm>
            <a:off x="-1795672" y="8107032"/>
            <a:ext cx="861606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Quem</a:t>
            </a:r>
            <a:r>
              <a:rPr lang="en-US" sz="56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56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vende</a:t>
            </a:r>
            <a:r>
              <a:rPr lang="en-US" sz="56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?</a:t>
            </a:r>
            <a:endParaRPr sz="56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6" name="Google Shape;370;p25">
            <a:extLst>
              <a:ext uri="{FF2B5EF4-FFF2-40B4-BE49-F238E27FC236}">
                <a16:creationId xmlns:a16="http://schemas.microsoft.com/office/drawing/2014/main" id="{35E4E2C9-EF22-3EAF-8C13-1C946072A79B}"/>
              </a:ext>
            </a:extLst>
          </p:cNvPr>
          <p:cNvSpPr txBox="1"/>
          <p:nvPr/>
        </p:nvSpPr>
        <p:spPr>
          <a:xfrm>
            <a:off x="273943" y="3114980"/>
            <a:ext cx="4415532" cy="7386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Mulish Black"/>
                <a:ea typeface="Mulish Black"/>
                <a:cs typeface="Mulish Black"/>
                <a:sym typeface="Mulish Black"/>
              </a:rPr>
              <a:t>Door</a:t>
            </a:r>
            <a:endParaRPr sz="3600" dirty="0">
              <a:solidFill>
                <a:schemeClr val="bg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7" name="Google Shape;370;p25">
            <a:extLst>
              <a:ext uri="{FF2B5EF4-FFF2-40B4-BE49-F238E27FC236}">
                <a16:creationId xmlns:a16="http://schemas.microsoft.com/office/drawing/2014/main" id="{F803134F-4CA7-6B83-E2DF-0141CF94944E}"/>
              </a:ext>
            </a:extLst>
          </p:cNvPr>
          <p:cNvSpPr txBox="1"/>
          <p:nvPr/>
        </p:nvSpPr>
        <p:spPr>
          <a:xfrm>
            <a:off x="276571" y="6031089"/>
            <a:ext cx="4440686" cy="11695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Trabalha</a:t>
            </a:r>
            <a:r>
              <a:rPr lang="en-US" sz="3600" dirty="0" err="1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Door</a:t>
            </a:r>
            <a:endParaRPr lang="en-US" sz="3600" dirty="0">
              <a:solidFill>
                <a:srgbClr val="FFC000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Mulish Black"/>
                <a:ea typeface="Mulish Black"/>
                <a:cs typeface="Mulish Black"/>
                <a:sym typeface="Mulish Black"/>
              </a:rPr>
              <a:t>Carpenter</a:t>
            </a:r>
            <a:endParaRPr sz="2800" dirty="0">
              <a:solidFill>
                <a:schemeClr val="bg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2" name="Google Shape;370;p25">
            <a:extLst>
              <a:ext uri="{FF2B5EF4-FFF2-40B4-BE49-F238E27FC236}">
                <a16:creationId xmlns:a16="http://schemas.microsoft.com/office/drawing/2014/main" id="{D3C34855-BF3F-BFF8-5DAF-7EBD5FF56C0A}"/>
              </a:ext>
            </a:extLst>
          </p:cNvPr>
          <p:cNvSpPr txBox="1"/>
          <p:nvPr/>
        </p:nvSpPr>
        <p:spPr>
          <a:xfrm>
            <a:off x="276571" y="9074676"/>
            <a:ext cx="4440686" cy="11695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Vende</a:t>
            </a:r>
            <a:r>
              <a:rPr lang="en-US" sz="3600" dirty="0" err="1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Door</a:t>
            </a:r>
            <a:endParaRPr lang="en-US" sz="3600" dirty="0">
              <a:solidFill>
                <a:srgbClr val="FFC000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bg1"/>
                </a:solidFill>
                <a:latin typeface="Mulish Black"/>
                <a:ea typeface="Mulish Black"/>
                <a:cs typeface="Mulish Black"/>
                <a:sym typeface="Mulish Black"/>
              </a:rPr>
              <a:t>Door Seller</a:t>
            </a:r>
            <a:endParaRPr sz="2800" dirty="0">
              <a:solidFill>
                <a:schemeClr val="bg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53E8B7-CF0B-2B1D-3DC7-2FC87D3B7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6016" y="176352"/>
            <a:ext cx="1274192" cy="199663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96ADF56-4731-C18E-FA37-2CC85033E262}"/>
              </a:ext>
            </a:extLst>
          </p:cNvPr>
          <p:cNvSpPr/>
          <p:nvPr/>
        </p:nvSpPr>
        <p:spPr>
          <a:xfrm>
            <a:off x="4993296" y="-26016"/>
            <a:ext cx="129245" cy="10287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29B8A06-4F18-F759-E080-8E90B37F0FFE}"/>
              </a:ext>
            </a:extLst>
          </p:cNvPr>
          <p:cNvSpPr txBox="1"/>
          <p:nvPr/>
        </p:nvSpPr>
        <p:spPr>
          <a:xfrm>
            <a:off x="5160902" y="8566208"/>
            <a:ext cx="14069961" cy="175432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3.000 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ESCOLAS </a:t>
            </a:r>
          </a:p>
          <a:p>
            <a:pPr algn="ctr"/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1%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POPULAÇÃO</a:t>
            </a:r>
          </a:p>
        </p:txBody>
      </p:sp>
    </p:spTree>
    <p:extLst>
      <p:ext uri="{BB962C8B-B14F-4D97-AF65-F5344CB8AC3E}">
        <p14:creationId xmlns:p14="http://schemas.microsoft.com/office/powerpoint/2010/main" val="11730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/>
      <p:bldP spid="4" grpId="0"/>
      <p:bldP spid="5" grpId="0"/>
      <p:bldP spid="6" grpId="0" animBg="1"/>
      <p:bldP spid="7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aveInsta.App - 3132435804790905784.mp4">
            <a:hlinkClick r:id="" action="ppaction://media"/>
            <a:extLst>
              <a:ext uri="{FF2B5EF4-FFF2-40B4-BE49-F238E27FC236}">
                <a16:creationId xmlns:a16="http://schemas.microsoft.com/office/drawing/2014/main" id="{681A494A-0E0E-8C08-63DA-C1D96114F3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7407" b="19154"/>
          <a:stretch/>
        </p:blipFill>
        <p:spPr>
          <a:xfrm>
            <a:off x="0" y="-566454"/>
            <a:ext cx="18288000" cy="108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rené Brown: The Call to Courage (2019) - IMDb">
            <a:extLst>
              <a:ext uri="{FF2B5EF4-FFF2-40B4-BE49-F238E27FC236}">
                <a16:creationId xmlns:a16="http://schemas.microsoft.com/office/drawing/2014/main" id="{EB60B0E4-8DE4-3208-5436-97F515B57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" b="39905"/>
          <a:stretch/>
        </p:blipFill>
        <p:spPr bwMode="auto">
          <a:xfrm>
            <a:off x="5823855" y="10"/>
            <a:ext cx="12464143" cy="10286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1" name="Group 820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" y="-1"/>
            <a:ext cx="6872291" cy="10287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202" name="Freeform: Shape 820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203" name="Group 820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8204" name="Group 820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8208" name="Freeform: Shape 820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09" name="Freeform: Shape 820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205" name="Group 820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8206" name="Freeform: Shape 820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07" name="Freeform: Shape 820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8198" name="Picture 6" descr="Brené Brown: The Call to Courage (2019) - IMDb">
            <a:extLst>
              <a:ext uri="{FF2B5EF4-FFF2-40B4-BE49-F238E27FC236}">
                <a16:creationId xmlns:a16="http://schemas.microsoft.com/office/drawing/2014/main" id="{17C796A8-18D1-9108-FBD6-CAE69193E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20" b="5209"/>
          <a:stretch/>
        </p:blipFill>
        <p:spPr bwMode="auto">
          <a:xfrm>
            <a:off x="371044" y="3943330"/>
            <a:ext cx="5410200" cy="185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2E0A75-74EB-95D7-1EDC-058B64EC4342}"/>
              </a:ext>
            </a:extLst>
          </p:cNvPr>
          <p:cNvSpPr txBox="1"/>
          <p:nvPr/>
        </p:nvSpPr>
        <p:spPr>
          <a:xfrm>
            <a:off x="-441743" y="2326416"/>
            <a:ext cx="7035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Mulish Black" panose="020B0604020202020204" charset="0"/>
              </a:rPr>
              <a:t>CORAGEM</a:t>
            </a:r>
            <a:r>
              <a:rPr lang="pt-BR" sz="4000" dirty="0">
                <a:solidFill>
                  <a:schemeClr val="bg1"/>
                </a:solidFill>
                <a:latin typeface="Mulish Black" panose="020B0604020202020204" charset="0"/>
              </a:rPr>
              <a:t>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latin typeface="Mulish Black" panose="020B0604020202020204" charset="0"/>
              </a:rPr>
              <a:t>VULNERABILIDADE</a:t>
            </a:r>
          </a:p>
        </p:txBody>
      </p:sp>
      <p:pic>
        <p:nvPicPr>
          <p:cNvPr id="5" name="Google Shape;115;g16930d0232c_1_2">
            <a:extLst>
              <a:ext uri="{FF2B5EF4-FFF2-40B4-BE49-F238E27FC236}">
                <a16:creationId xmlns:a16="http://schemas.microsoft.com/office/drawing/2014/main" id="{404693B2-34F1-54B5-3063-A412DB0076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25" y="8303546"/>
            <a:ext cx="1806290" cy="1855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81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5" y="0"/>
            <a:ext cx="18289585" cy="1119932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08226" y="2242180"/>
            <a:ext cx="140699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“O PROCESSO DE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EVOLUÇÃO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NÃO É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SÓ FALADO. TEMOS QUE APRENDER A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ESCUTAR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MAIS.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744850" y="7069683"/>
            <a:ext cx="4630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Aprender inglês</a:t>
            </a:r>
          </a:p>
          <a:p>
            <a:pPr algn="r"/>
            <a:endParaRPr lang="pt-BR" sz="3200" dirty="0">
              <a:solidFill>
                <a:schemeClr val="bg1"/>
              </a:solidFill>
              <a:latin typeface="Mulish Light" panose="020B0604020202020204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Mulish Light" panose="020B0604020202020204" charset="0"/>
              </a:rPr>
              <a:t>Jacob</a:t>
            </a:r>
          </a:p>
        </p:txBody>
      </p:sp>
    </p:spTree>
    <p:extLst>
      <p:ext uri="{BB962C8B-B14F-4D97-AF65-F5344CB8AC3E}">
        <p14:creationId xmlns:p14="http://schemas.microsoft.com/office/powerpoint/2010/main" val="3912739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8250" y="1780524"/>
            <a:ext cx="8108325" cy="4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0;p25">
            <a:extLst>
              <a:ext uri="{FF2B5EF4-FFF2-40B4-BE49-F238E27FC236}">
                <a16:creationId xmlns:a16="http://schemas.microsoft.com/office/drawing/2014/main" id="{700982A5-B59B-E596-EB1F-0DE071042BE1}"/>
              </a:ext>
            </a:extLst>
          </p:cNvPr>
          <p:cNvSpPr txBox="1"/>
          <p:nvPr/>
        </p:nvSpPr>
        <p:spPr>
          <a:xfrm>
            <a:off x="9478250" y="6495092"/>
            <a:ext cx="7805854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Profissional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de </a:t>
            </a: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Impacto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8" y="7596110"/>
            <a:ext cx="1953482" cy="306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70;p25">
            <a:extLst>
              <a:ext uri="{FF2B5EF4-FFF2-40B4-BE49-F238E27FC236}">
                <a16:creationId xmlns:a16="http://schemas.microsoft.com/office/drawing/2014/main" id="{872FEEEA-9487-14E3-BB17-AB36F7701E65}"/>
              </a:ext>
            </a:extLst>
          </p:cNvPr>
          <p:cNvSpPr txBox="1"/>
          <p:nvPr/>
        </p:nvSpPr>
        <p:spPr>
          <a:xfrm>
            <a:off x="13066616" y="1486912"/>
            <a:ext cx="3662016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ESFORÇO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3" name="Google Shape;370;p25">
            <a:extLst>
              <a:ext uri="{FF2B5EF4-FFF2-40B4-BE49-F238E27FC236}">
                <a16:creationId xmlns:a16="http://schemas.microsoft.com/office/drawing/2014/main" id="{AD3D9A65-571E-786F-CDFB-4DF08411FC3F}"/>
              </a:ext>
            </a:extLst>
          </p:cNvPr>
          <p:cNvSpPr txBox="1"/>
          <p:nvPr/>
        </p:nvSpPr>
        <p:spPr>
          <a:xfrm>
            <a:off x="1717278" y="7177337"/>
            <a:ext cx="4853376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RESILIÊNCIA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4" name="Google Shape;370;p25">
            <a:extLst>
              <a:ext uri="{FF2B5EF4-FFF2-40B4-BE49-F238E27FC236}">
                <a16:creationId xmlns:a16="http://schemas.microsoft.com/office/drawing/2014/main" id="{C8C5A400-4F13-71DF-FF05-B8387E7E83EF}"/>
              </a:ext>
            </a:extLst>
          </p:cNvPr>
          <p:cNvSpPr txBox="1"/>
          <p:nvPr/>
        </p:nvSpPr>
        <p:spPr>
          <a:xfrm>
            <a:off x="1286238" y="1309232"/>
            <a:ext cx="3662016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NETWORK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5" name="Google Shape;370;p25">
            <a:extLst>
              <a:ext uri="{FF2B5EF4-FFF2-40B4-BE49-F238E27FC236}">
                <a16:creationId xmlns:a16="http://schemas.microsoft.com/office/drawing/2014/main" id="{7B80E8D4-7ABA-519C-3810-0A0F66C90D8D}"/>
              </a:ext>
            </a:extLst>
          </p:cNvPr>
          <p:cNvSpPr txBox="1"/>
          <p:nvPr/>
        </p:nvSpPr>
        <p:spPr>
          <a:xfrm>
            <a:off x="2074127" y="4995994"/>
            <a:ext cx="4295815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TECNOLOGIA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6" name="Google Shape;370;p25">
            <a:extLst>
              <a:ext uri="{FF2B5EF4-FFF2-40B4-BE49-F238E27FC236}">
                <a16:creationId xmlns:a16="http://schemas.microsoft.com/office/drawing/2014/main" id="{A44AC3F1-055C-2077-16FB-BBB5A577B045}"/>
              </a:ext>
            </a:extLst>
          </p:cNvPr>
          <p:cNvSpPr txBox="1"/>
          <p:nvPr/>
        </p:nvSpPr>
        <p:spPr>
          <a:xfrm>
            <a:off x="11067182" y="6877395"/>
            <a:ext cx="4853376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CRIATIVIDADE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9" name="Google Shape;370;p25">
            <a:extLst>
              <a:ext uri="{FF2B5EF4-FFF2-40B4-BE49-F238E27FC236}">
                <a16:creationId xmlns:a16="http://schemas.microsoft.com/office/drawing/2014/main" id="{9423DECA-555D-B30B-452A-C0962D07AFCC}"/>
              </a:ext>
            </a:extLst>
          </p:cNvPr>
          <p:cNvSpPr txBox="1"/>
          <p:nvPr/>
        </p:nvSpPr>
        <p:spPr>
          <a:xfrm>
            <a:off x="6483122" y="3231857"/>
            <a:ext cx="4295815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EMOCIONAL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0" name="Google Shape;370;p25">
            <a:extLst>
              <a:ext uri="{FF2B5EF4-FFF2-40B4-BE49-F238E27FC236}">
                <a16:creationId xmlns:a16="http://schemas.microsoft.com/office/drawing/2014/main" id="{DF1DDDD6-4701-FFE9-4950-0D828200AA95}"/>
              </a:ext>
            </a:extLst>
          </p:cNvPr>
          <p:cNvSpPr txBox="1"/>
          <p:nvPr/>
        </p:nvSpPr>
        <p:spPr>
          <a:xfrm>
            <a:off x="11474104" y="4301691"/>
            <a:ext cx="4853376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+ RESILIÊNCIA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1" name="Google Shape;370;p25">
            <a:extLst>
              <a:ext uri="{FF2B5EF4-FFF2-40B4-BE49-F238E27FC236}">
                <a16:creationId xmlns:a16="http://schemas.microsoft.com/office/drawing/2014/main" id="{6B48FF65-DD14-8B97-0EDC-0AE2CDAA187A}"/>
              </a:ext>
            </a:extLst>
          </p:cNvPr>
          <p:cNvSpPr txBox="1"/>
          <p:nvPr/>
        </p:nvSpPr>
        <p:spPr>
          <a:xfrm>
            <a:off x="5804278" y="509620"/>
            <a:ext cx="6454264" cy="923299"/>
          </a:xfrm>
          <a:prstGeom prst="rect">
            <a:avLst/>
          </a:prstGeom>
          <a:solidFill>
            <a:srgbClr val="005D6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CORRER RISCOS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5" y="7800694"/>
            <a:ext cx="1953482" cy="306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8288000" cy="1029094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743199" y="1882133"/>
            <a:ext cx="132145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“O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TALENTO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VENCE O JOGO MAS 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SÓ O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TRABALHO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 COLETIVO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GANHA O </a:t>
            </a:r>
            <a:r>
              <a:rPr lang="pt-BR" sz="5400" dirty="0">
                <a:solidFill>
                  <a:srgbClr val="FFC000"/>
                </a:solidFill>
                <a:latin typeface="Mulish Black" panose="020B0604020202020204" charset="0"/>
              </a:rPr>
              <a:t>CAMPEONATO</a:t>
            </a:r>
            <a:r>
              <a:rPr lang="pt-BR" sz="5400" dirty="0">
                <a:solidFill>
                  <a:schemeClr val="bg1"/>
                </a:solidFill>
                <a:latin typeface="Mulish Black" panose="020B0604020202020204" charset="0"/>
              </a:rPr>
              <a:t>”</a:t>
            </a:r>
          </a:p>
        </p:txBody>
      </p:sp>
      <p:pic>
        <p:nvPicPr>
          <p:cNvPr id="8" name="Google Shape;3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697" y="1882133"/>
            <a:ext cx="16674602" cy="937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5;g16930d0232c_1_2">
            <a:extLst>
              <a:ext uri="{FF2B5EF4-FFF2-40B4-BE49-F238E27FC236}">
                <a16:creationId xmlns:a16="http://schemas.microsoft.com/office/drawing/2014/main" id="{FFBDE582-2BEC-D7D1-BFEF-223F96AED8A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232" y="8159540"/>
            <a:ext cx="1806290" cy="1753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571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5;p10">
            <a:extLst>
              <a:ext uri="{FF2B5EF4-FFF2-40B4-BE49-F238E27FC236}">
                <a16:creationId xmlns:a16="http://schemas.microsoft.com/office/drawing/2014/main" id="{1E1811BB-8D1B-6F40-D105-A456B854275F}"/>
              </a:ext>
            </a:extLst>
          </p:cNvPr>
          <p:cNvSpPr txBox="1"/>
          <p:nvPr/>
        </p:nvSpPr>
        <p:spPr>
          <a:xfrm>
            <a:off x="10792275" y="6753027"/>
            <a:ext cx="7798044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chemeClr val="accent2"/>
                </a:solidFill>
                <a:latin typeface="Mulish Black"/>
                <a:ea typeface="Mulish Black"/>
                <a:cs typeface="Mulish Black"/>
                <a:sym typeface="Mulish Black"/>
              </a:rPr>
              <a:t>fala</a:t>
            </a:r>
            <a:r>
              <a:rPr lang="en-US" sz="9600" dirty="0">
                <a:solidFill>
                  <a:schemeClr val="accent2"/>
                </a:solidFill>
                <a:latin typeface="Mulish Black"/>
                <a:ea typeface="Mulish Black"/>
                <a:cs typeface="Mulish Black"/>
                <a:sym typeface="Mulish Black"/>
              </a:rPr>
              <a:t> nada,</a:t>
            </a:r>
            <a:r>
              <a:rPr lang="en-US" sz="6500" dirty="0">
                <a:solidFill>
                  <a:schemeClr val="accent2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endParaRPr sz="5500" dirty="0">
              <a:solidFill>
                <a:schemeClr val="accent2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42FF3B79-F896-B261-E131-CADB62DAF692}"/>
              </a:ext>
            </a:extLst>
          </p:cNvPr>
          <p:cNvSpPr txBox="1"/>
          <p:nvPr/>
        </p:nvSpPr>
        <p:spPr>
          <a:xfrm>
            <a:off x="12613247" y="6678687"/>
            <a:ext cx="7246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chemeClr val="accent2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Não</a:t>
            </a:r>
            <a:endParaRPr sz="3000" dirty="0">
              <a:solidFill>
                <a:schemeClr val="accent2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10" name="Google Shape;215;p10">
            <a:extLst>
              <a:ext uri="{FF2B5EF4-FFF2-40B4-BE49-F238E27FC236}">
                <a16:creationId xmlns:a16="http://schemas.microsoft.com/office/drawing/2014/main" id="{4B2690A8-E923-648C-0DAB-B5E5EAF8A0C5}"/>
              </a:ext>
            </a:extLst>
          </p:cNvPr>
          <p:cNvSpPr txBox="1"/>
          <p:nvPr/>
        </p:nvSpPr>
        <p:spPr>
          <a:xfrm>
            <a:off x="10792274" y="7897347"/>
            <a:ext cx="6348709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chemeClr val="accent2"/>
                </a:solidFill>
                <a:latin typeface="Mulish Black"/>
                <a:ea typeface="Mulish Black"/>
                <a:cs typeface="Mulish Black"/>
                <a:sym typeface="Mulish Black"/>
              </a:rPr>
              <a:t>ninguém</a:t>
            </a:r>
            <a:r>
              <a:rPr lang="en-US" sz="9600" dirty="0">
                <a:solidFill>
                  <a:schemeClr val="accent2"/>
                </a:solidFill>
                <a:latin typeface="Mulish Black"/>
                <a:ea typeface="Mulish Black"/>
                <a:cs typeface="Mulish Black"/>
                <a:sym typeface="Mulish Black"/>
              </a:rPr>
              <a:t>.</a:t>
            </a:r>
            <a:endParaRPr sz="5500" dirty="0">
              <a:solidFill>
                <a:schemeClr val="accent2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11" name="Google Shape;222;p10">
            <a:extLst>
              <a:ext uri="{FF2B5EF4-FFF2-40B4-BE49-F238E27FC236}">
                <a16:creationId xmlns:a16="http://schemas.microsoft.com/office/drawing/2014/main" id="{083741EB-8FED-5F3B-1CF2-1CA2F06182ED}"/>
              </a:ext>
            </a:extLst>
          </p:cNvPr>
          <p:cNvSpPr txBox="1"/>
          <p:nvPr/>
        </p:nvSpPr>
        <p:spPr>
          <a:xfrm>
            <a:off x="10343228" y="7956964"/>
            <a:ext cx="7246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accent2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para</a:t>
            </a:r>
            <a:endParaRPr sz="3000" dirty="0">
              <a:solidFill>
                <a:schemeClr val="accent2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pic>
        <p:nvPicPr>
          <p:cNvPr id="14" name="Imagem 13" descr="Mulher em pé em frente a praia&#10;&#10;Descrição gerada automaticamente">
            <a:extLst>
              <a:ext uri="{FF2B5EF4-FFF2-40B4-BE49-F238E27FC236}">
                <a16:creationId xmlns:a16="http://schemas.microsoft.com/office/drawing/2014/main" id="{68ED9639-2A0B-6D93-107F-9B20462E42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9" t="12885" r="18768" b="40889"/>
          <a:stretch/>
        </p:blipFill>
        <p:spPr>
          <a:xfrm>
            <a:off x="-21770" y="-79984"/>
            <a:ext cx="9095269" cy="10366985"/>
          </a:xfrm>
          <a:prstGeom prst="rect">
            <a:avLst/>
          </a:prstGeom>
        </p:spPr>
      </p:pic>
      <p:sp>
        <p:nvSpPr>
          <p:cNvPr id="2" name="Google Shape;215;p10">
            <a:extLst>
              <a:ext uri="{FF2B5EF4-FFF2-40B4-BE49-F238E27FC236}">
                <a16:creationId xmlns:a16="http://schemas.microsoft.com/office/drawing/2014/main" id="{A315E946-0C5D-BB37-28CC-5C7A7637BA61}"/>
              </a:ext>
            </a:extLst>
          </p:cNvPr>
          <p:cNvSpPr txBox="1"/>
          <p:nvPr/>
        </p:nvSpPr>
        <p:spPr>
          <a:xfrm>
            <a:off x="10792275" y="1078624"/>
            <a:ext cx="6348709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chemeClr val="accent6">
                    <a:lumMod val="75000"/>
                  </a:schemeClr>
                </a:solidFill>
                <a:latin typeface="Mulish Black"/>
                <a:ea typeface="Mulish Black"/>
                <a:cs typeface="Mulish Black"/>
                <a:sym typeface="Mulish Black"/>
              </a:rPr>
              <a:t>madruga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Mulish Black"/>
                <a:ea typeface="Mulish Black"/>
                <a:cs typeface="Mulish Black"/>
                <a:sym typeface="Mulish Black"/>
              </a:rPr>
              <a:t>,</a:t>
            </a:r>
            <a:r>
              <a:rPr lang="en-US" sz="6500" dirty="0">
                <a:solidFill>
                  <a:schemeClr val="accent6">
                    <a:lumMod val="75000"/>
                  </a:schemeClr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endParaRPr sz="5500" dirty="0">
              <a:solidFill>
                <a:schemeClr val="accent6">
                  <a:lumMod val="75000"/>
                </a:schemeClr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3" name="Google Shape;222;p10">
            <a:extLst>
              <a:ext uri="{FF2B5EF4-FFF2-40B4-BE49-F238E27FC236}">
                <a16:creationId xmlns:a16="http://schemas.microsoft.com/office/drawing/2014/main" id="{C6AB5CF9-956F-DF40-227F-A38E6917FB2C}"/>
              </a:ext>
            </a:extLst>
          </p:cNvPr>
          <p:cNvSpPr txBox="1"/>
          <p:nvPr/>
        </p:nvSpPr>
        <p:spPr>
          <a:xfrm>
            <a:off x="10792274" y="988472"/>
            <a:ext cx="7246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>
                <a:solidFill>
                  <a:schemeClr val="tx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Quem</a:t>
            </a:r>
            <a:r>
              <a:rPr lang="en-US" sz="3000" dirty="0">
                <a:solidFill>
                  <a:schemeClr val="tx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cedo</a:t>
            </a:r>
            <a:endParaRPr sz="3000" dirty="0">
              <a:solidFill>
                <a:schemeClr val="tx1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4" name="Google Shape;222;p10">
            <a:extLst>
              <a:ext uri="{FF2B5EF4-FFF2-40B4-BE49-F238E27FC236}">
                <a16:creationId xmlns:a16="http://schemas.microsoft.com/office/drawing/2014/main" id="{47FEB464-6F86-ECB0-659F-1A36A32589AB}"/>
              </a:ext>
            </a:extLst>
          </p:cNvPr>
          <p:cNvSpPr txBox="1"/>
          <p:nvPr/>
        </p:nvSpPr>
        <p:spPr>
          <a:xfrm>
            <a:off x="13653151" y="2413587"/>
            <a:ext cx="7246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tx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DEUS</a:t>
            </a:r>
            <a:endParaRPr sz="3000" dirty="0">
              <a:solidFill>
                <a:schemeClr val="tx1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7" name="Google Shape;215;p10">
            <a:extLst>
              <a:ext uri="{FF2B5EF4-FFF2-40B4-BE49-F238E27FC236}">
                <a16:creationId xmlns:a16="http://schemas.microsoft.com/office/drawing/2014/main" id="{A7C4CE46-E976-8B9D-D627-D523323C3438}"/>
              </a:ext>
            </a:extLst>
          </p:cNvPr>
          <p:cNvSpPr txBox="1"/>
          <p:nvPr/>
        </p:nvSpPr>
        <p:spPr>
          <a:xfrm>
            <a:off x="10792274" y="2469130"/>
            <a:ext cx="6348709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 err="1">
                <a:solidFill>
                  <a:schemeClr val="accent6">
                    <a:lumMod val="75000"/>
                  </a:schemeClr>
                </a:solidFill>
                <a:latin typeface="Mulish Black"/>
                <a:ea typeface="Mulish Black"/>
                <a:cs typeface="Mulish Black"/>
                <a:sym typeface="Mulish Black"/>
              </a:rPr>
              <a:t>ajuda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Mulish Black"/>
                <a:ea typeface="Mulish Black"/>
                <a:cs typeface="Mulish Black"/>
                <a:sym typeface="Mulish Black"/>
              </a:rPr>
              <a:t>.</a:t>
            </a:r>
            <a:endParaRPr sz="5500" dirty="0">
              <a:solidFill>
                <a:schemeClr val="accent6">
                  <a:lumMod val="75000"/>
                </a:schemeClr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50" y="273218"/>
            <a:ext cx="1025450" cy="1610811"/>
          </a:xfrm>
          <a:prstGeom prst="rect">
            <a:avLst/>
          </a:prstGeom>
        </p:spPr>
      </p:pic>
      <p:pic>
        <p:nvPicPr>
          <p:cNvPr id="5" name="Titãs - Epitáfio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95057" y="9485392"/>
            <a:ext cx="644017" cy="64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" y="0"/>
            <a:ext cx="17196955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325" y="8969400"/>
            <a:ext cx="1137735" cy="11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hatsApp Video 2023-07-25 at 09.36.50.mp4">
            <a:hlinkClick r:id="" action="ppaction://media"/>
            <a:extLst>
              <a:ext uri="{FF2B5EF4-FFF2-40B4-BE49-F238E27FC236}">
                <a16:creationId xmlns:a16="http://schemas.microsoft.com/office/drawing/2014/main" id="{E710AE38-04FA-519E-B4B2-2E23C7429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1629" y="0"/>
            <a:ext cx="887637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96931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" y="1250158"/>
            <a:ext cx="18296925" cy="1028699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5"/>
          <p:cNvSpPr txBox="1"/>
          <p:nvPr/>
        </p:nvSpPr>
        <p:spPr>
          <a:xfrm>
            <a:off x="4884845" y="2427445"/>
            <a:ext cx="80835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Obrigado</a:t>
            </a:r>
            <a:r>
              <a:rPr lang="en-US" sz="100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!</a:t>
            </a:r>
            <a:endParaRPr sz="100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" name="Google Shape;370;p25">
            <a:extLst>
              <a:ext uri="{FF2B5EF4-FFF2-40B4-BE49-F238E27FC236}">
                <a16:creationId xmlns:a16="http://schemas.microsoft.com/office/drawing/2014/main" id="{97C6080C-7BDB-0908-63CB-E4F04A0E4495}"/>
              </a:ext>
            </a:extLst>
          </p:cNvPr>
          <p:cNvSpPr txBox="1"/>
          <p:nvPr/>
        </p:nvSpPr>
        <p:spPr>
          <a:xfrm>
            <a:off x="2850383" y="689980"/>
            <a:ext cx="12587234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“O </a:t>
            </a: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acaso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vai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me </a:t>
            </a:r>
            <a:r>
              <a:rPr lang="en-US" sz="5400" dirty="0" err="1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proteger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enquanto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eu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800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andar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 </a:t>
            </a:r>
            <a:r>
              <a:rPr lang="en-US" sz="4800" dirty="0" err="1">
                <a:solidFill>
                  <a:srgbClr val="FFC000"/>
                </a:solidFill>
                <a:latin typeface="Mulish Black"/>
                <a:ea typeface="Mulish Black"/>
                <a:cs typeface="Mulish Black"/>
                <a:sym typeface="Mulish Black"/>
              </a:rPr>
              <a:t>distraído</a:t>
            </a:r>
            <a:r>
              <a:rPr lang="en-US" sz="4800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"</a:t>
            </a:r>
            <a:endParaRPr sz="48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66" y="7095075"/>
            <a:ext cx="2056611" cy="3230593"/>
          </a:xfrm>
          <a:prstGeom prst="rect">
            <a:avLst/>
          </a:prstGeom>
        </p:spPr>
      </p:pic>
      <p:pic>
        <p:nvPicPr>
          <p:cNvPr id="16" name="Google Shape;112;g16930d0232c_1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93794" y="8836335"/>
            <a:ext cx="508000" cy="61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3;g16930d0232c_1_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7576" y="8949168"/>
            <a:ext cx="446424" cy="46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14;g16930d0232c_1_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0500" y="9009919"/>
            <a:ext cx="384848" cy="30788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16;g16930d0232c_1_2"/>
          <p:cNvSpPr txBox="1"/>
          <p:nvPr/>
        </p:nvSpPr>
        <p:spPr>
          <a:xfrm>
            <a:off x="3649730" y="8825323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@porto360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sp>
        <p:nvSpPr>
          <p:cNvPr id="20" name="Google Shape;117;g16930d0232c_1_2"/>
          <p:cNvSpPr txBox="1"/>
          <p:nvPr/>
        </p:nvSpPr>
        <p:spPr>
          <a:xfrm>
            <a:off x="6934000" y="8764109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@maxwellrodrigues360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  <p:sp>
        <p:nvSpPr>
          <p:cNvPr id="21" name="Google Shape;118;g16930d0232c_1_2"/>
          <p:cNvSpPr txBox="1"/>
          <p:nvPr/>
        </p:nvSpPr>
        <p:spPr>
          <a:xfrm>
            <a:off x="12968345" y="8736115"/>
            <a:ext cx="80835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@</a:t>
            </a:r>
            <a:r>
              <a:rPr lang="en-US" sz="3200" b="1" dirty="0" err="1">
                <a:solidFill>
                  <a:schemeClr val="lt1"/>
                </a:solidFill>
                <a:latin typeface="Mulish Black" panose="020B0604020202020204" charset="0"/>
                <a:ea typeface="Mulish"/>
                <a:cs typeface="Mulish"/>
                <a:sym typeface="Mulish"/>
              </a:rPr>
              <a:t>maxwellrodrigues</a:t>
            </a:r>
            <a:endParaRPr sz="3200" b="1" dirty="0">
              <a:solidFill>
                <a:schemeClr val="lt1"/>
              </a:solidFill>
              <a:latin typeface="Mulish Black" panose="020B0604020202020204" charset="0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96907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 txBox="1"/>
          <p:nvPr/>
        </p:nvSpPr>
        <p:spPr>
          <a:xfrm>
            <a:off x="-224633" y="616655"/>
            <a:ext cx="8083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err="1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Em</a:t>
            </a:r>
            <a:r>
              <a:rPr lang="en-US" sz="3400" b="1" dirty="0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toda</a:t>
            </a:r>
            <a:r>
              <a:rPr lang="en-US" sz="3400" b="1" dirty="0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</a:t>
            </a:r>
            <a:r>
              <a:rPr lang="en-US" sz="3400" b="1" dirty="0" err="1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crise</a:t>
            </a:r>
            <a:r>
              <a:rPr lang="en-US" sz="3400" b="1" dirty="0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, </a:t>
            </a:r>
            <a:r>
              <a:rPr lang="en-US" sz="3400" b="1" dirty="0" err="1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existe</a:t>
            </a:r>
            <a:endParaRPr sz="3400" b="1" dirty="0">
              <a:solidFill>
                <a:schemeClr val="lt1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186" name="Google Shape;186;p7"/>
          <p:cNvSpPr txBox="1"/>
          <p:nvPr/>
        </p:nvSpPr>
        <p:spPr>
          <a:xfrm>
            <a:off x="-541301" y="1098806"/>
            <a:ext cx="8083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OPORTUNIDADE</a:t>
            </a:r>
            <a:endParaRPr sz="480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87" name="Google Shape;187;p7"/>
          <p:cNvSpPr txBox="1"/>
          <p:nvPr/>
        </p:nvSpPr>
        <p:spPr>
          <a:xfrm>
            <a:off x="492436" y="2385817"/>
            <a:ext cx="8083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err="1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Qual</a:t>
            </a:r>
            <a:r>
              <a:rPr lang="en-US" sz="3400" b="1" dirty="0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 a </a:t>
            </a:r>
            <a:r>
              <a:rPr lang="en-US" sz="3200" b="1" dirty="0" err="1">
                <a:solidFill>
                  <a:schemeClr val="lt1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sua</a:t>
            </a:r>
            <a:endParaRPr sz="3200" b="1" dirty="0">
              <a:solidFill>
                <a:schemeClr val="lt1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sp>
        <p:nvSpPr>
          <p:cNvPr id="188" name="Google Shape;188;p7"/>
          <p:cNvSpPr txBox="1"/>
          <p:nvPr/>
        </p:nvSpPr>
        <p:spPr>
          <a:xfrm>
            <a:off x="-224633" y="2867968"/>
            <a:ext cx="80835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ESCOLHA?</a:t>
            </a:r>
            <a:endParaRPr sz="60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189" name="Google Shape;18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25" y="8969400"/>
            <a:ext cx="1137735" cy="118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695AF000-0245-BBF9-7043-A1D459A25322}"/>
              </a:ext>
            </a:extLst>
          </p:cNvPr>
          <p:cNvGrpSpPr/>
          <p:nvPr/>
        </p:nvGrpSpPr>
        <p:grpSpPr>
          <a:xfrm>
            <a:off x="11321143" y="6378878"/>
            <a:ext cx="6512867" cy="3908122"/>
            <a:chOff x="9760903" y="5441454"/>
            <a:chExt cx="8464993" cy="4911011"/>
          </a:xfrm>
        </p:grpSpPr>
        <p:pic>
          <p:nvPicPr>
            <p:cNvPr id="183" name="Google Shape;183;p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370955" y="6764845"/>
              <a:ext cx="4854941" cy="3587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Google Shape;183;p7">
              <a:extLst>
                <a:ext uri="{FF2B5EF4-FFF2-40B4-BE49-F238E27FC236}">
                  <a16:creationId xmlns:a16="http://schemas.microsoft.com/office/drawing/2014/main" id="{A90612E0-9FE1-1F73-447F-318C8508277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9760903" y="5441454"/>
              <a:ext cx="4854940" cy="3587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CFB4CBFA-3E82-7CE2-55D7-7B53F3177310}"/>
                </a:ext>
              </a:extLst>
            </p:cNvPr>
            <p:cNvSpPr/>
            <p:nvPr/>
          </p:nvSpPr>
          <p:spPr>
            <a:xfrm>
              <a:off x="10167027" y="5802082"/>
              <a:ext cx="4169229" cy="435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PEIXES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3E1A047A-1687-11D2-898A-10281DE28117}"/>
                </a:ext>
              </a:extLst>
            </p:cNvPr>
            <p:cNvSpPr/>
            <p:nvPr/>
          </p:nvSpPr>
          <p:spPr>
            <a:xfrm>
              <a:off x="13618026" y="7125474"/>
              <a:ext cx="4169229" cy="435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DISTRAÇÃO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929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/>
          <p:nvPr/>
        </p:nvSpPr>
        <p:spPr>
          <a:xfrm>
            <a:off x="3043360" y="973421"/>
            <a:ext cx="122013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>
                <a:solidFill>
                  <a:schemeClr val="dk2"/>
                </a:solidFill>
                <a:latin typeface="Mulish ExtraLight"/>
                <a:ea typeface="Mulish ExtraLight"/>
                <a:cs typeface="Mulish ExtraLight"/>
                <a:sym typeface="Mulish ExtraLight"/>
              </a:rPr>
              <a:t>M E R C A D O</a:t>
            </a:r>
            <a:endParaRPr sz="9600" dirty="0">
              <a:solidFill>
                <a:schemeClr val="dk2"/>
              </a:solidFill>
              <a:latin typeface="Mulish ExtraLight"/>
              <a:ea typeface="Mulish ExtraLight"/>
              <a:cs typeface="Mulish ExtraLight"/>
              <a:sym typeface="Mulish ExtraLight"/>
            </a:endParaRPr>
          </a:p>
        </p:txBody>
      </p:sp>
      <p:pic>
        <p:nvPicPr>
          <p:cNvPr id="144" name="Google Shape;14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25" y="8969400"/>
            <a:ext cx="1137735" cy="11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"/>
          <p:cNvSpPr txBox="1"/>
          <p:nvPr/>
        </p:nvSpPr>
        <p:spPr>
          <a:xfrm>
            <a:off x="2313877" y="242574"/>
            <a:ext cx="3870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O MERCADO</a:t>
            </a:r>
            <a:endParaRPr sz="44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3305634" y="864560"/>
            <a:ext cx="37470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PÓS-COVID</a:t>
            </a:r>
            <a:endParaRPr sz="49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152" name="Google Shape;152;p4"/>
          <p:cNvPicPr preferRelativeResize="0"/>
          <p:nvPr/>
        </p:nvPicPr>
        <p:blipFill rotWithShape="1">
          <a:blip r:embed="rId4">
            <a:alphaModFix/>
          </a:blip>
          <a:srcRect l="12333" t="-1898"/>
          <a:stretch/>
        </p:blipFill>
        <p:spPr>
          <a:xfrm>
            <a:off x="0" y="-57151"/>
            <a:ext cx="2422708" cy="204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3014" y="2575614"/>
            <a:ext cx="3362325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08775" y="3076250"/>
            <a:ext cx="160020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38780" y="8833968"/>
            <a:ext cx="1137735" cy="11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3E1731-D52E-EAF1-C47A-74D3D7F6E581}"/>
              </a:ext>
            </a:extLst>
          </p:cNvPr>
          <p:cNvSpPr txBox="1"/>
          <p:nvPr/>
        </p:nvSpPr>
        <p:spPr>
          <a:xfrm>
            <a:off x="373798" y="4400126"/>
            <a:ext cx="69173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Sigla em inglês,</a:t>
            </a:r>
          </a:p>
          <a:p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Volatility</a:t>
            </a:r>
            <a:r>
              <a:rPr lang="pt-BR" sz="2800" dirty="0">
                <a:solidFill>
                  <a:schemeClr val="bg1"/>
                </a:solidFill>
                <a:latin typeface="Mulish Light" panose="020B0604020202020204" charset="0"/>
              </a:rPr>
              <a:t>  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(volatilidade),</a:t>
            </a:r>
          </a:p>
          <a:p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Uncertainty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 (incerteza),</a:t>
            </a:r>
          </a:p>
          <a:p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Complexity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 (complexidade) e </a:t>
            </a:r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Ambiguity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 (ambiguidade). </a:t>
            </a:r>
          </a:p>
        </p:txBody>
      </p:sp>
      <p:sp>
        <p:nvSpPr>
          <p:cNvPr id="4" name="Google Shape;150;p4">
            <a:extLst>
              <a:ext uri="{FF2B5EF4-FFF2-40B4-BE49-F238E27FC236}">
                <a16:creationId xmlns:a16="http://schemas.microsoft.com/office/drawing/2014/main" id="{88743527-21BE-4FDB-E9B0-77294D9715CC}"/>
              </a:ext>
            </a:extLst>
          </p:cNvPr>
          <p:cNvSpPr txBox="1"/>
          <p:nvPr/>
        </p:nvSpPr>
        <p:spPr>
          <a:xfrm>
            <a:off x="537342" y="3713594"/>
            <a:ext cx="3870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VUCA</a:t>
            </a:r>
            <a:endParaRPr sz="36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9E98A6-40A2-8E8F-5FD5-6B5DDC98DF81}"/>
              </a:ext>
            </a:extLst>
          </p:cNvPr>
          <p:cNvSpPr txBox="1"/>
          <p:nvPr/>
        </p:nvSpPr>
        <p:spPr>
          <a:xfrm>
            <a:off x="373798" y="7402865"/>
            <a:ext cx="45890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Sigla em inglês para </a:t>
            </a:r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Brittle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 (Frágil),</a:t>
            </a:r>
          </a:p>
          <a:p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Anxious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 (Ansioso),</a:t>
            </a:r>
          </a:p>
          <a:p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Nonlinear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 (Não linear) e  </a:t>
            </a:r>
            <a:r>
              <a:rPr lang="pt-BR" sz="2800" b="0" i="0" u="none" strike="noStrike" dirty="0" err="1">
                <a:solidFill>
                  <a:schemeClr val="bg1"/>
                </a:solidFill>
                <a:effectLst/>
                <a:latin typeface="Mulish Light" panose="020B0604020202020204" charset="0"/>
              </a:rPr>
              <a:t>Incomprehensible</a:t>
            </a:r>
            <a:r>
              <a:rPr lang="pt-BR" sz="2800" b="0" i="0" u="none" strike="noStrike" dirty="0">
                <a:solidFill>
                  <a:schemeClr val="bg1"/>
                </a:solidFill>
                <a:effectLst/>
                <a:latin typeface="Mulish Light" panose="020B0604020202020204" charset="0"/>
              </a:rPr>
              <a:t>, (Incompreensível).</a:t>
            </a:r>
            <a:endParaRPr lang="pt-BR" sz="2800" dirty="0">
              <a:solidFill>
                <a:schemeClr val="bg1"/>
              </a:solidFill>
              <a:latin typeface="Mulish Light" panose="020B0604020202020204" charset="0"/>
            </a:endParaRPr>
          </a:p>
        </p:txBody>
      </p:sp>
      <p:sp>
        <p:nvSpPr>
          <p:cNvPr id="8" name="Google Shape;150;p4">
            <a:extLst>
              <a:ext uri="{FF2B5EF4-FFF2-40B4-BE49-F238E27FC236}">
                <a16:creationId xmlns:a16="http://schemas.microsoft.com/office/drawing/2014/main" id="{BB60FBC6-E909-5DDB-80F6-6CD7E2016C09}"/>
              </a:ext>
            </a:extLst>
          </p:cNvPr>
          <p:cNvSpPr txBox="1"/>
          <p:nvPr/>
        </p:nvSpPr>
        <p:spPr>
          <a:xfrm>
            <a:off x="537342" y="6702384"/>
            <a:ext cx="3870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BANI</a:t>
            </a:r>
            <a:endParaRPr sz="3600" dirty="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73798" y="1921859"/>
            <a:ext cx="6377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C000"/>
                </a:solidFill>
                <a:latin typeface="Mulish Light" panose="020B0604020202020204" charset="0"/>
                <a:ea typeface="Lato" panose="020B0604020202020204" charset="0"/>
                <a:cs typeface="Lato" panose="020B0604020202020204" charset="0"/>
              </a:rPr>
              <a:t>Conceitos são usados para descrever o mundo em que vivemos atualmente, um mundo de mudanças rápidas e com diversas facetas.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3">
            <a:alphaModFix/>
          </a:blip>
          <a:srcRect t="9502"/>
          <a:stretch/>
        </p:blipFill>
        <p:spPr>
          <a:xfrm>
            <a:off x="0" y="-5677"/>
            <a:ext cx="18292469" cy="1029214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5"/>
          <p:cNvSpPr txBox="1"/>
          <p:nvPr/>
        </p:nvSpPr>
        <p:spPr>
          <a:xfrm>
            <a:off x="83285" y="16625"/>
            <a:ext cx="8083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latin typeface="Mulish"/>
                <a:ea typeface="Mulish"/>
                <a:cs typeface="Mulish"/>
                <a:sym typeface="Mulish"/>
              </a:rPr>
              <a:t>Estamos</a:t>
            </a:r>
            <a:endParaRPr sz="3600" dirty="0"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68" name="Google Shape;268;p15"/>
          <p:cNvSpPr txBox="1"/>
          <p:nvPr/>
        </p:nvSpPr>
        <p:spPr>
          <a:xfrm>
            <a:off x="598675" y="454521"/>
            <a:ext cx="80835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rPr>
              <a:t>ANTENADOS</a:t>
            </a:r>
            <a:endParaRPr sz="6000" dirty="0">
              <a:solidFill>
                <a:schemeClr val="dk1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5"/>
          <p:cNvSpPr txBox="1"/>
          <p:nvPr/>
        </p:nvSpPr>
        <p:spPr>
          <a:xfrm>
            <a:off x="266637" y="1225716"/>
            <a:ext cx="8083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Mulish"/>
                <a:ea typeface="Mulish"/>
                <a:cs typeface="Mulish"/>
                <a:sym typeface="Mulish"/>
              </a:rPr>
              <a:t>com as </a:t>
            </a:r>
            <a:r>
              <a:rPr lang="en-US" sz="3600" dirty="0" err="1">
                <a:latin typeface="Mulish"/>
                <a:ea typeface="Mulish"/>
                <a:cs typeface="Mulish"/>
                <a:sym typeface="Mulish"/>
              </a:rPr>
              <a:t>novas</a:t>
            </a:r>
            <a:endParaRPr sz="3600" dirty="0"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70" name="Google Shape;270;p15"/>
          <p:cNvSpPr txBox="1"/>
          <p:nvPr/>
        </p:nvSpPr>
        <p:spPr>
          <a:xfrm>
            <a:off x="1175713" y="1663612"/>
            <a:ext cx="8388741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rPr>
              <a:t>TENDÊNCIAS?</a:t>
            </a:r>
            <a:endParaRPr sz="6000" dirty="0">
              <a:solidFill>
                <a:schemeClr val="dk1"/>
              </a:solidFill>
              <a:latin typeface="Mulish Black"/>
              <a:ea typeface="Mulish Black"/>
              <a:cs typeface="Mulish Black"/>
              <a:sym typeface="Mulish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75" y="8571127"/>
            <a:ext cx="1148173" cy="179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8288001" cy="1028198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/>
          <p:nvPr/>
        </p:nvSpPr>
        <p:spPr>
          <a:xfrm>
            <a:off x="6985110" y="1232382"/>
            <a:ext cx="5627100" cy="45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58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en-US" sz="4000" i="0" u="none" strike="noStrike" cap="none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Qual </a:t>
            </a:r>
            <a:r>
              <a:rPr lang="en-US" sz="4000" i="0" u="none" strike="noStrike" cap="none" dirty="0" err="1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estratégia</a:t>
            </a:r>
            <a:r>
              <a:rPr lang="en-US" sz="4000" i="0" u="none" strike="noStrike" cap="none" dirty="0">
                <a:solidFill>
                  <a:srgbClr val="FFFEEE"/>
                </a:solidFill>
                <a:latin typeface="Mulish Black"/>
                <a:ea typeface="Mulish Black"/>
                <a:cs typeface="Mulish Black"/>
                <a:sym typeface="Mulish Black"/>
              </a:rPr>
              <a:t>?</a:t>
            </a:r>
            <a:endParaRPr sz="4000" dirty="0">
              <a:solidFill>
                <a:srgbClr val="FFFEEE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3074" name="Picture 2" descr="Os dois lados do trote universitário">
            <a:extLst>
              <a:ext uri="{FF2B5EF4-FFF2-40B4-BE49-F238E27FC236}">
                <a16:creationId xmlns:a16="http://schemas.microsoft.com/office/drawing/2014/main" id="{A9E5CF5E-261E-06BB-155E-09B10F762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5" r="28192"/>
          <a:stretch/>
        </p:blipFill>
        <p:spPr bwMode="auto">
          <a:xfrm>
            <a:off x="0" y="0"/>
            <a:ext cx="6618794" cy="102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odelos de currículo para baixar grátis | Na Prática">
            <a:extLst>
              <a:ext uri="{FF2B5EF4-FFF2-40B4-BE49-F238E27FC236}">
                <a16:creationId xmlns:a16="http://schemas.microsoft.com/office/drawing/2014/main" id="{4C7355C6-BE1B-0260-B6FC-9D61D4DCF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r="47377"/>
          <a:stretch/>
        </p:blipFill>
        <p:spPr bwMode="auto">
          <a:xfrm>
            <a:off x="11764947" y="0"/>
            <a:ext cx="6523053" cy="102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Uber diz que não vai aumentar incentivos para motoristas - Olhar Digital">
            <a:extLst>
              <a:ext uri="{FF2B5EF4-FFF2-40B4-BE49-F238E27FC236}">
                <a16:creationId xmlns:a16="http://schemas.microsoft.com/office/drawing/2014/main" id="{5A2DF8D1-8958-4CC0-083E-C597DCE69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5" r="8829"/>
          <a:stretch/>
        </p:blipFill>
        <p:spPr bwMode="auto">
          <a:xfrm>
            <a:off x="5376722" y="0"/>
            <a:ext cx="6758368" cy="102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yundai Logo – PNG e Vetor – Download de Logo">
            <a:extLst>
              <a:ext uri="{FF2B5EF4-FFF2-40B4-BE49-F238E27FC236}">
                <a16:creationId xmlns:a16="http://schemas.microsoft.com/office/drawing/2014/main" id="{B1D928DD-7AB4-5829-16D1-C1FA9C26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857250"/>
            <a:ext cx="1397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ESCURAS 2019">
      <a:dk1>
        <a:srgbClr val="000000"/>
      </a:dk1>
      <a:lt1>
        <a:srgbClr val="FFFFFF"/>
      </a:lt1>
      <a:dk2>
        <a:srgbClr val="192D7D"/>
      </a:dk2>
      <a:lt2>
        <a:srgbClr val="005A7D"/>
      </a:lt2>
      <a:accent1>
        <a:srgbClr val="DC9600"/>
      </a:accent1>
      <a:accent2>
        <a:srgbClr val="E1320F"/>
      </a:accent2>
      <a:accent3>
        <a:srgbClr val="AA0000"/>
      </a:accent3>
      <a:accent4>
        <a:srgbClr val="0A5555"/>
      </a:accent4>
      <a:accent5>
        <a:srgbClr val="004600"/>
      </a:accent5>
      <a:accent6>
        <a:srgbClr val="4B004B"/>
      </a:accent6>
      <a:hlink>
        <a:srgbClr val="143D4A"/>
      </a:hlink>
      <a:folHlink>
        <a:srgbClr val="4226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19000</TotalTime>
  <Words>656</Words>
  <Application>Microsoft Macintosh PowerPoint</Application>
  <PresentationFormat>Personalizar</PresentationFormat>
  <Paragraphs>191</Paragraphs>
  <Slides>40</Slides>
  <Notes>30</Notes>
  <HiddenSlides>0</HiddenSlides>
  <MMClips>3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53" baseType="lpstr">
      <vt:lpstr>Arial</vt:lpstr>
      <vt:lpstr>Mulish Light</vt:lpstr>
      <vt:lpstr>Mulish Black</vt:lpstr>
      <vt:lpstr>Mulish</vt:lpstr>
      <vt:lpstr>ADLaM Display</vt:lpstr>
      <vt:lpstr>Mulish ExtraLight</vt:lpstr>
      <vt:lpstr>Calibri</vt:lpstr>
      <vt:lpstr>Montserrat ExtraLight</vt:lpstr>
      <vt:lpstr>Franklin Gothic Demi Cond</vt:lpstr>
      <vt:lpstr>Verdana</vt:lpstr>
      <vt:lpstr>Mulish ExtraBold</vt:lpstr>
      <vt:lpstr>Office Theme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Marcela L. de Carvalho Sabino - GRUPO TRIBUNA</dc:creator>
  <cp:lastModifiedBy>Maxwell - PORTO 360 TRIBUNA</cp:lastModifiedBy>
  <cp:revision>75</cp:revision>
  <dcterms:created xsi:type="dcterms:W3CDTF">2006-08-16T00:00:00Z</dcterms:created>
  <dcterms:modified xsi:type="dcterms:W3CDTF">2023-09-11T22:24:20Z</dcterms:modified>
</cp:coreProperties>
</file>