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7" r:id="rId2"/>
    <p:sldId id="262" r:id="rId3"/>
    <p:sldId id="258" r:id="rId4"/>
    <p:sldId id="263" r:id="rId5"/>
    <p:sldId id="264" r:id="rId6"/>
    <p:sldId id="266" r:id="rId7"/>
    <p:sldId id="265" r:id="rId8"/>
    <p:sldId id="267" r:id="rId9"/>
    <p:sldId id="268" r:id="rId10"/>
    <p:sldId id="269" r:id="rId11"/>
    <p:sldId id="261"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ontserrat SemiBold" panose="020B0604020202020204" charset="0"/>
      <p:regular r:id="rId18"/>
      <p:bold r:id="rId19"/>
      <p:italic r:id="rId20"/>
      <p:boldItalic r:id="rId21"/>
    </p:embeddedFont>
    <p:embeddedFont>
      <p:font typeface="Montserrat ExtraLight" panose="020B0604020202020204" charset="0"/>
      <p:regular r:id="rId22"/>
      <p:bold r:id="rId23"/>
      <p:italic r:id="rId24"/>
      <p:boldItalic r:id="rId25"/>
    </p:embeddedFont>
    <p:embeddedFont>
      <p:font typeface="Montserrat ExtraBold" panose="020B0604020202020204" charset="0"/>
      <p:bold r:id="rId26"/>
      <p:italic r:id="rId27"/>
      <p:boldItalic r:id="rId28"/>
    </p:embeddedFont>
    <p:embeddedFont>
      <p:font typeface="宋体" panose="02010600030101010101" pitchFamily="2" charset="-122"/>
      <p:regular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49"/>
    <p:restoredTop sz="94684"/>
  </p:normalViewPr>
  <p:slideViewPr>
    <p:cSldViewPr snapToGrid="0">
      <p:cViewPr>
        <p:scale>
          <a:sx n="70" d="100"/>
          <a:sy n="70" d="100"/>
        </p:scale>
        <p:origin x="24" y="24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52a18020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52a18020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52a18020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52a18020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53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37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9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3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87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11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52a1802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52a1802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71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zh-CN"/>
              <a:t>ME-1 - Ma </a:t>
            </a:r>
            <a:r>
              <a:rPr lang="en-GB" altLang="zh-CN" err="1"/>
              <a:t>Shuo</a:t>
            </a:r>
            <a:r>
              <a:rPr lang="en-GB" altLang="zh-CN"/>
              <a:t> - 2013</a:t>
            </a: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7922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a:t>
            </a:fld>
            <a:endParaRPr lang="pt-B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a:blip r:embed="rId4"/>
          <a:stretch>
            <a:fillRect/>
          </a:stretch>
        </p:blipFill>
        <p:spPr>
          <a:xfrm>
            <a:off x="0" y="0"/>
            <a:ext cx="9144000" cy="5143505"/>
          </a:xfrm>
          <a:prstGeom prst="rect">
            <a:avLst/>
          </a:prstGeom>
          <a:noFill/>
          <a:ln>
            <a:noFill/>
          </a:ln>
        </p:spPr>
      </p:pic>
      <p:pic>
        <p:nvPicPr>
          <p:cNvPr id="69" name="Google Shape;69;p14"/>
          <p:cNvPicPr preferRelativeResize="0"/>
          <p:nvPr/>
        </p:nvPicPr>
        <p:blipFill>
          <a:blip r:embed="rId5"/>
          <a:stretch>
            <a:fillRect/>
          </a:stretch>
        </p:blipFill>
        <p:spPr>
          <a:xfrm>
            <a:off x="571500" y="310250"/>
            <a:ext cx="3625924" cy="1624126"/>
          </a:xfrm>
          <a:prstGeom prst="rect">
            <a:avLst/>
          </a:prstGeom>
          <a:noFill/>
          <a:ln>
            <a:noFill/>
          </a:ln>
        </p:spPr>
      </p:pic>
      <p:sp>
        <p:nvSpPr>
          <p:cNvPr id="70" name="Google Shape;70;p14"/>
          <p:cNvSpPr txBox="1"/>
          <p:nvPr/>
        </p:nvSpPr>
        <p:spPr>
          <a:xfrm>
            <a:off x="624199" y="2244626"/>
            <a:ext cx="5354601" cy="14888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bg1"/>
                </a:solidFill>
              </a:rPr>
              <a:t>Good Governance Practices in the Port Sector</a:t>
            </a:r>
            <a:endParaRPr lang="en-US" sz="3200" dirty="0">
              <a:solidFill>
                <a:schemeClr val="bg1"/>
              </a:solidFill>
              <a:latin typeface="Montserrat ExtraBold"/>
              <a:ea typeface="Montserrat ExtraBold"/>
              <a:cs typeface="Montserrat ExtraBold"/>
              <a:sym typeface="Montserrat ExtraBold"/>
            </a:endParaRPr>
          </a:p>
        </p:txBody>
      </p:sp>
      <p:cxnSp>
        <p:nvCxnSpPr>
          <p:cNvPr id="73" name="Google Shape;73;p14"/>
          <p:cNvCxnSpPr/>
          <p:nvPr/>
        </p:nvCxnSpPr>
        <p:spPr>
          <a:xfrm>
            <a:off x="624200" y="3586925"/>
            <a:ext cx="4730400" cy="0"/>
          </a:xfrm>
          <a:prstGeom prst="straightConnector1">
            <a:avLst/>
          </a:prstGeom>
          <a:noFill/>
          <a:ln w="9525" cap="flat" cmpd="sng">
            <a:solidFill>
              <a:schemeClr val="lt1"/>
            </a:solidFill>
            <a:prstDash val="solid"/>
            <a:round/>
            <a:headEnd type="none" w="med" len="med"/>
            <a:tailEnd type="none" w="med" len="med"/>
          </a:ln>
        </p:spPr>
      </p:cxnSp>
      <p:pic>
        <p:nvPicPr>
          <p:cNvPr id="74" name="Google Shape;74;p14"/>
          <p:cNvPicPr preferRelativeResize="0"/>
          <p:nvPr/>
        </p:nvPicPr>
        <p:blipFill>
          <a:blip r:embed="rId6"/>
          <a:stretch>
            <a:fillRect/>
          </a:stretch>
        </p:blipFill>
        <p:spPr>
          <a:xfrm>
            <a:off x="7313775" y="2714938"/>
            <a:ext cx="1488446" cy="837251"/>
          </a:xfrm>
          <a:prstGeom prst="rect">
            <a:avLst/>
          </a:prstGeom>
          <a:noFill/>
          <a:ln>
            <a:noFill/>
          </a:ln>
        </p:spPr>
      </p:pic>
      <p:pic>
        <p:nvPicPr>
          <p:cNvPr id="75" name="Google Shape;75;p14"/>
          <p:cNvPicPr preferRelativeResize="0"/>
          <p:nvPr/>
        </p:nvPicPr>
        <p:blipFill rotWithShape="1">
          <a:blip r:embed="rId7"/>
          <a:srcRect l="26252" t="26896" r="24979" b="30660"/>
          <a:stretch>
            <a:fillRect/>
          </a:stretch>
        </p:blipFill>
        <p:spPr>
          <a:xfrm>
            <a:off x="7438424" y="2146163"/>
            <a:ext cx="1239175" cy="606849"/>
          </a:xfrm>
          <a:prstGeom prst="rect">
            <a:avLst/>
          </a:prstGeom>
          <a:noFill/>
          <a:ln>
            <a:noFill/>
          </a:ln>
        </p:spPr>
      </p:pic>
      <p:sp>
        <p:nvSpPr>
          <p:cNvPr id="76" name="Google Shape;76;p14"/>
          <p:cNvSpPr txBox="1"/>
          <p:nvPr/>
        </p:nvSpPr>
        <p:spPr>
          <a:xfrm>
            <a:off x="7511850" y="1794050"/>
            <a:ext cx="1092300" cy="2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000">
                <a:solidFill>
                  <a:schemeClr val="lt1"/>
                </a:solidFill>
                <a:latin typeface="Montserrat ExtraLight"/>
                <a:ea typeface="Montserrat ExtraLight"/>
                <a:cs typeface="Montserrat ExtraLight"/>
                <a:sym typeface="Montserrat ExtraLight"/>
              </a:rPr>
              <a:t>REALIZAÇÃO</a:t>
            </a:r>
            <a:endParaRPr sz="1000">
              <a:solidFill>
                <a:schemeClr val="lt1"/>
              </a:solidFill>
              <a:latin typeface="Montserrat ExtraLight"/>
              <a:ea typeface="Montserrat ExtraLight"/>
              <a:cs typeface="Montserrat ExtraLight"/>
              <a:sym typeface="Montserrat ExtraLight"/>
            </a:endParaRPr>
          </a:p>
        </p:txBody>
      </p:sp>
      <p:cxnSp>
        <p:nvCxnSpPr>
          <p:cNvPr id="77" name="Google Shape;77;p14"/>
          <p:cNvCxnSpPr/>
          <p:nvPr/>
        </p:nvCxnSpPr>
        <p:spPr>
          <a:xfrm rot="10800000" flipH="1">
            <a:off x="7395450" y="2111725"/>
            <a:ext cx="1345800" cy="13200"/>
          </a:xfrm>
          <a:prstGeom prst="straightConnector1">
            <a:avLst/>
          </a:prstGeom>
          <a:noFill/>
          <a:ln w="9525" cap="flat" cmpd="sng">
            <a:solidFill>
              <a:schemeClr val="lt1"/>
            </a:solidFill>
            <a:prstDash val="solid"/>
            <a:round/>
            <a:headEnd type="none" w="med" len="med"/>
            <a:tailEnd type="none" w="med" len="med"/>
          </a:ln>
        </p:spPr>
      </p:cxnSp>
      <p:pic>
        <p:nvPicPr>
          <p:cNvPr id="4" name="Google Shape;68;p14">
            <a:extLst>
              <a:ext uri="{FF2B5EF4-FFF2-40B4-BE49-F238E27FC236}">
                <a16:creationId xmlns:a16="http://schemas.microsoft.com/office/drawing/2014/main" id="{9CED782F-810B-E36B-F370-53F9FAB423A7}"/>
              </a:ext>
            </a:extLst>
          </p:cNvPr>
          <p:cNvPicPr preferRelativeResize="0"/>
          <p:nvPr/>
        </p:nvPicPr>
        <p:blipFill>
          <a:blip r:embed="rId4"/>
          <a:stretch>
            <a:fillRect/>
          </a:stretch>
        </p:blipFill>
        <p:spPr>
          <a:xfrm>
            <a:off x="0" y="64681"/>
            <a:ext cx="9144000" cy="5143505"/>
          </a:xfrm>
          <a:prstGeom prst="rect">
            <a:avLst/>
          </a:prstGeom>
          <a:noFill/>
          <a:ln>
            <a:noFill/>
          </a:ln>
        </p:spPr>
      </p:pic>
      <p:sp>
        <p:nvSpPr>
          <p:cNvPr id="5" name="Google Shape;57;p13">
            <a:extLst>
              <a:ext uri="{FF2B5EF4-FFF2-40B4-BE49-F238E27FC236}">
                <a16:creationId xmlns:a16="http://schemas.microsoft.com/office/drawing/2014/main" id="{9A261EE4-1785-D9EA-55E1-61D6A26BCAE9}"/>
              </a:ext>
            </a:extLst>
          </p:cNvPr>
          <p:cNvSpPr txBox="1"/>
          <p:nvPr/>
        </p:nvSpPr>
        <p:spPr>
          <a:xfrm>
            <a:off x="624198" y="3666483"/>
            <a:ext cx="3033400" cy="1037117"/>
          </a:xfrm>
          <a:prstGeom prst="rect">
            <a:avLst/>
          </a:prstGeom>
          <a:noFill/>
          <a:ln>
            <a:noFill/>
          </a:ln>
        </p:spPr>
        <p:txBody>
          <a:bodyPr spcFirstLastPara="1" wrap="square" lIns="91425" tIns="91425" rIns="91425" bIns="91425" anchor="t" anchorCtr="0">
            <a:noAutofit/>
          </a:bodyPr>
          <a:lstStyle/>
          <a:p>
            <a:pPr marL="0" lvl="1"/>
            <a:r>
              <a:rPr lang="en-US" altLang="zh-CN" sz="1600" dirty="0" err="1">
                <a:solidFill>
                  <a:schemeClr val="bg1"/>
                </a:solidFill>
                <a:ea typeface="Calibri"/>
              </a:rPr>
              <a:t>Shuo</a:t>
            </a:r>
            <a:r>
              <a:rPr lang="en-US" altLang="zh-CN" sz="1600" dirty="0">
                <a:solidFill>
                  <a:schemeClr val="bg1"/>
                </a:solidFill>
                <a:ea typeface="Calibri"/>
              </a:rPr>
              <a:t> Ma, Professor</a:t>
            </a:r>
          </a:p>
          <a:p>
            <a:pPr marL="0" lvl="1"/>
            <a:r>
              <a:rPr lang="en-US" altLang="zh-CN" dirty="0">
                <a:solidFill>
                  <a:schemeClr val="bg1"/>
                </a:solidFill>
                <a:ea typeface="Calibri"/>
              </a:rPr>
              <a:t>World Maritime University</a:t>
            </a:r>
          </a:p>
          <a:p>
            <a:pPr marL="0" lvl="1"/>
            <a:r>
              <a:rPr lang="en-US" dirty="0">
                <a:solidFill>
                  <a:schemeClr val="bg1"/>
                </a:solidFill>
                <a:ea typeface="Calibri"/>
              </a:rPr>
              <a:t>12, Sept. 2023 </a:t>
            </a:r>
          </a:p>
          <a:p>
            <a:pPr marL="0" lvl="1"/>
            <a:r>
              <a:rPr lang="en-US" dirty="0">
                <a:solidFill>
                  <a:schemeClr val="bg1"/>
                </a:solidFill>
                <a:ea typeface="Calibri"/>
              </a:rPr>
              <a:t>Vitoria</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56" y="1130893"/>
            <a:ext cx="7492031" cy="3381704"/>
          </a:xfrm>
          <a:prstGeom prst="rect">
            <a:avLst/>
          </a:prstGeom>
        </p:spPr>
      </p:pic>
      <p:pic>
        <p:nvPicPr>
          <p:cNvPr id="82" name="Google Shape;82;p15"/>
          <p:cNvPicPr preferRelativeResize="0"/>
          <p:nvPr/>
        </p:nvPicPr>
        <p:blipFill rotWithShape="1">
          <a:blip r:embed="rId5"/>
          <a:srcRect l="50000" b="38084"/>
          <a:stretch>
            <a:fillRect/>
          </a:stretch>
        </p:blipFill>
        <p:spPr>
          <a:xfrm>
            <a:off x="4572000" y="-102358"/>
            <a:ext cx="4572000" cy="3184701"/>
          </a:xfrm>
          <a:prstGeom prst="rect">
            <a:avLst/>
          </a:prstGeom>
          <a:noFill/>
          <a:ln>
            <a:noFill/>
          </a:ln>
        </p:spPr>
      </p:pic>
      <p:pic>
        <p:nvPicPr>
          <p:cNvPr id="83" name="Google Shape;83;p15"/>
          <p:cNvPicPr preferRelativeResize="0"/>
          <p:nvPr/>
        </p:nvPicPr>
        <p:blipFill>
          <a:blip r:embed="rId6"/>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7"/>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8"/>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5"/>
          <a:srcRect l="54318" t="6070" r="3567" b="52998"/>
          <a:stretch>
            <a:fillRect/>
          </a:stretch>
        </p:blipFill>
        <p:spPr>
          <a:xfrm rot="10800000">
            <a:off x="1" y="3038124"/>
            <a:ext cx="3850949" cy="2105376"/>
          </a:xfrm>
          <a:prstGeom prst="rect">
            <a:avLst/>
          </a:prstGeom>
          <a:noFill/>
          <a:ln>
            <a:noFill/>
          </a:ln>
        </p:spPr>
      </p:pic>
      <p:sp>
        <p:nvSpPr>
          <p:cNvPr id="10" name="Rectangle 9"/>
          <p:cNvSpPr/>
          <p:nvPr/>
        </p:nvSpPr>
        <p:spPr>
          <a:xfrm>
            <a:off x="2808393" y="718101"/>
            <a:ext cx="5291553" cy="276999"/>
          </a:xfrm>
          <a:prstGeom prst="rect">
            <a:avLst/>
          </a:prstGeom>
          <a:noFill/>
        </p:spPr>
        <p:txBody>
          <a:bodyPr wrap="square">
            <a:spAutoFit/>
          </a:bodyPr>
          <a:lstStyle/>
          <a:p>
            <a:r>
              <a:rPr lang="en-GB" sz="1200" b="1" dirty="0" smtClean="0"/>
              <a:t>World Automated Container Terminals up to June 2023 – incl. planned </a:t>
            </a:r>
            <a:endParaRPr lang="en-GB" sz="1200" b="1" dirty="0"/>
          </a:p>
        </p:txBody>
      </p:sp>
    </p:spTree>
    <p:custDataLst>
      <p:tags r:id="rId1"/>
    </p:custDataLst>
    <p:extLst>
      <p:ext uri="{BB962C8B-B14F-4D97-AF65-F5344CB8AC3E}">
        <p14:creationId xmlns:p14="http://schemas.microsoft.com/office/powerpoint/2010/main" val="37590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6"/>
        <p:cNvGrpSpPr/>
        <p:nvPr/>
      </p:nvGrpSpPr>
      <p:grpSpPr>
        <a:xfrm>
          <a:off x="0" y="0"/>
          <a:ext cx="0" cy="0"/>
          <a:chOff x="0" y="0"/>
          <a:chExt cx="0" cy="0"/>
        </a:xfrm>
      </p:grpSpPr>
      <p:pic>
        <p:nvPicPr>
          <p:cNvPr id="117" name="Google Shape;117;p18"/>
          <p:cNvPicPr preferRelativeResize="0"/>
          <p:nvPr/>
        </p:nvPicPr>
        <p:blipFill>
          <a:blip r:embed="rId4"/>
          <a:stretch>
            <a:fillRect/>
          </a:stretch>
        </p:blipFill>
        <p:spPr>
          <a:xfrm>
            <a:off x="0" y="0"/>
            <a:ext cx="9144000" cy="5143505"/>
          </a:xfrm>
          <a:prstGeom prst="rect">
            <a:avLst/>
          </a:prstGeom>
          <a:noFill/>
          <a:ln>
            <a:noFill/>
          </a:ln>
        </p:spPr>
      </p:pic>
      <p:pic>
        <p:nvPicPr>
          <p:cNvPr id="118" name="Google Shape;118;p18"/>
          <p:cNvPicPr preferRelativeResize="0"/>
          <p:nvPr/>
        </p:nvPicPr>
        <p:blipFill>
          <a:blip r:embed="rId5"/>
          <a:stretch>
            <a:fillRect/>
          </a:stretch>
        </p:blipFill>
        <p:spPr>
          <a:xfrm>
            <a:off x="495300" y="234050"/>
            <a:ext cx="3442449" cy="1541950"/>
          </a:xfrm>
          <a:prstGeom prst="rect">
            <a:avLst/>
          </a:prstGeom>
          <a:noFill/>
          <a:ln>
            <a:noFill/>
          </a:ln>
        </p:spPr>
      </p:pic>
      <p:pic>
        <p:nvPicPr>
          <p:cNvPr id="119" name="Google Shape;119;p18"/>
          <p:cNvPicPr preferRelativeResize="0"/>
          <p:nvPr/>
        </p:nvPicPr>
        <p:blipFill>
          <a:blip r:embed="rId6"/>
          <a:stretch>
            <a:fillRect/>
          </a:stretch>
        </p:blipFill>
        <p:spPr>
          <a:xfrm>
            <a:off x="7400425" y="4162950"/>
            <a:ext cx="1488446" cy="837251"/>
          </a:xfrm>
          <a:prstGeom prst="rect">
            <a:avLst/>
          </a:prstGeom>
          <a:noFill/>
          <a:ln>
            <a:noFill/>
          </a:ln>
        </p:spPr>
      </p:pic>
      <p:pic>
        <p:nvPicPr>
          <p:cNvPr id="120" name="Google Shape;120;p18"/>
          <p:cNvPicPr preferRelativeResize="0"/>
          <p:nvPr/>
        </p:nvPicPr>
        <p:blipFill rotWithShape="1">
          <a:blip r:embed="rId7"/>
          <a:srcRect l="26252" t="26896" r="24979" b="30660"/>
          <a:stretch>
            <a:fillRect/>
          </a:stretch>
        </p:blipFill>
        <p:spPr>
          <a:xfrm>
            <a:off x="6161249" y="4278150"/>
            <a:ext cx="1239175" cy="606849"/>
          </a:xfrm>
          <a:prstGeom prst="rect">
            <a:avLst/>
          </a:prstGeom>
          <a:noFill/>
          <a:ln>
            <a:noFill/>
          </a:ln>
        </p:spPr>
      </p:pic>
      <p:sp>
        <p:nvSpPr>
          <p:cNvPr id="121" name="Google Shape;121;p18"/>
          <p:cNvSpPr txBox="1"/>
          <p:nvPr/>
        </p:nvSpPr>
        <p:spPr>
          <a:xfrm>
            <a:off x="6772350" y="3844325"/>
            <a:ext cx="1092300" cy="22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200" b="1" dirty="0">
                <a:solidFill>
                  <a:schemeClr val="lt1"/>
                </a:solidFill>
                <a:latin typeface="Montserrat ExtraLight"/>
                <a:ea typeface="Montserrat ExtraLight"/>
                <a:cs typeface="Montserrat ExtraLight"/>
                <a:sym typeface="Montserrat ExtraLight"/>
              </a:rPr>
              <a:t>2023.09.12.</a:t>
            </a:r>
            <a:endParaRPr sz="1200" b="1" dirty="0">
              <a:solidFill>
                <a:schemeClr val="lt1"/>
              </a:solidFill>
              <a:latin typeface="Montserrat ExtraLight"/>
              <a:ea typeface="Montserrat ExtraLight"/>
              <a:cs typeface="Montserrat ExtraLight"/>
              <a:sym typeface="Montserrat ExtraLight"/>
            </a:endParaRPr>
          </a:p>
        </p:txBody>
      </p:sp>
      <p:cxnSp>
        <p:nvCxnSpPr>
          <p:cNvPr id="122" name="Google Shape;122;p18"/>
          <p:cNvCxnSpPr/>
          <p:nvPr/>
        </p:nvCxnSpPr>
        <p:spPr>
          <a:xfrm rot="10800000" flipH="1">
            <a:off x="6655950" y="4162000"/>
            <a:ext cx="1345800" cy="13200"/>
          </a:xfrm>
          <a:prstGeom prst="straightConnector1">
            <a:avLst/>
          </a:prstGeom>
          <a:noFill/>
          <a:ln w="9525" cap="flat" cmpd="sng">
            <a:solidFill>
              <a:schemeClr val="lt1"/>
            </a:solidFill>
            <a:prstDash val="solid"/>
            <a:round/>
            <a:headEnd type="none" w="med" len="med"/>
            <a:tailEnd type="none" w="med" len="med"/>
          </a:ln>
        </p:spPr>
      </p:cxnSp>
      <p:sp>
        <p:nvSpPr>
          <p:cNvPr id="123" name="Google Shape;123;p18"/>
          <p:cNvSpPr txBox="1"/>
          <p:nvPr/>
        </p:nvSpPr>
        <p:spPr>
          <a:xfrm>
            <a:off x="2378131" y="2459107"/>
            <a:ext cx="4387738" cy="6068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lt1"/>
                </a:solidFill>
                <a:latin typeface="Montserrat SemiBold"/>
                <a:ea typeface="Montserrat SemiBold"/>
                <a:cs typeface="Montserrat SemiBold"/>
                <a:sym typeface="Montserrat SemiBold"/>
              </a:rPr>
              <a:t>THANK YOU </a:t>
            </a:r>
            <a:endParaRPr sz="2800" b="1" dirty="0">
              <a:solidFill>
                <a:schemeClr val="lt1"/>
              </a:solidFill>
              <a:latin typeface="Montserrat SemiBold"/>
              <a:ea typeface="Montserrat SemiBold"/>
              <a:cs typeface="Montserrat SemiBold"/>
              <a:sym typeface="Montserrat SemiBold"/>
            </a:endParaRPr>
          </a:p>
          <a:p>
            <a:pPr marL="0" lvl="0" indent="0" algn="ctr" rtl="0">
              <a:spcBef>
                <a:spcPts val="0"/>
              </a:spcBef>
              <a:spcAft>
                <a:spcPts val="0"/>
              </a:spcAft>
              <a:buNone/>
            </a:pPr>
            <a:endParaRPr sz="2800" b="1"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4"/>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5"/>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6"/>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7"/>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4"/>
          <a:srcRect l="54318" t="6070" r="3567" b="52998"/>
          <a:stretch>
            <a:fillRect/>
          </a:stretch>
        </p:blipFill>
        <p:spPr>
          <a:xfrm rot="10800000">
            <a:off x="1" y="3038124"/>
            <a:ext cx="3850949" cy="2105376"/>
          </a:xfrm>
          <a:prstGeom prst="rect">
            <a:avLst/>
          </a:prstGeom>
          <a:noFill/>
          <a:ln>
            <a:noFill/>
          </a:ln>
        </p:spPr>
      </p:pic>
      <p:sp>
        <p:nvSpPr>
          <p:cNvPr id="2" name="Rounded Rectangle 1">
            <a:extLst>
              <a:ext uri="{FF2B5EF4-FFF2-40B4-BE49-F238E27FC236}">
                <a16:creationId xmlns:a16="http://schemas.microsoft.com/office/drawing/2014/main" id="{63F86D49-5230-A35A-4EF5-74AB0464AA8F}"/>
              </a:ext>
            </a:extLst>
          </p:cNvPr>
          <p:cNvSpPr/>
          <p:nvPr/>
        </p:nvSpPr>
        <p:spPr>
          <a:xfrm>
            <a:off x="989556" y="1111624"/>
            <a:ext cx="6705124" cy="3326801"/>
          </a:xfrm>
          <a:prstGeom prst="roundRect">
            <a:avLst>
              <a:gd name="adj" fmla="val 13654"/>
            </a:avLst>
          </a:prstGeom>
          <a:noFill/>
          <a:ln w="22225">
            <a:solidFill>
              <a:schemeClr val="accent1">
                <a:shade val="50000"/>
              </a:schemeClr>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395C64FB-60A9-EC6C-C1B3-B00BC68C161C}"/>
              </a:ext>
            </a:extLst>
          </p:cNvPr>
          <p:cNvSpPr txBox="1"/>
          <p:nvPr/>
        </p:nvSpPr>
        <p:spPr>
          <a:xfrm>
            <a:off x="1271819" y="1227967"/>
            <a:ext cx="6422861" cy="3244135"/>
          </a:xfrm>
          <a:prstGeom prst="rect">
            <a:avLst/>
          </a:prstGeom>
          <a:noFill/>
        </p:spPr>
        <p:txBody>
          <a:bodyPr wrap="square" tIns="90000" bIns="90000" rtlCol="0" anchor="t" anchorCtr="0">
            <a:spAutoFit/>
          </a:bodyPr>
          <a:lstStyle/>
          <a:p>
            <a:pPr indent="-216000"/>
            <a:r>
              <a:rPr lang="en-US" altLang="zh-CN" sz="1800" b="1" dirty="0">
                <a:solidFill>
                  <a:schemeClr val="tx1"/>
                </a:solidFill>
                <a:latin typeface="Arial" panose="020B0604020202020204" pitchFamily="34" charset="0"/>
                <a:ea typeface="宋体" panose="02010600030101010101" pitchFamily="2" charset="-122"/>
                <a:cs typeface="Arial" panose="020B0604020202020204" pitchFamily="34" charset="0"/>
              </a:rPr>
              <a:t>Port Governance – System Design</a:t>
            </a:r>
          </a:p>
          <a:p>
            <a:pPr indent="-216000"/>
            <a:endParaRPr lang="en-US" altLang="zh-CN" sz="1100"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indent="-216000"/>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How to define and measure the performance of a port is the most critical issue of port governance.</a:t>
            </a:r>
          </a:p>
          <a:p>
            <a:pPr indent="-216000"/>
            <a:endParaRPr lang="en-US" altLang="zh-CN" sz="1000"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indent="-216000"/>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Under a ”landlord port” model, the governance can be divided into two different levels:</a:t>
            </a:r>
          </a:p>
          <a:p>
            <a:pPr marL="368100" lvl="1" indent="-234900">
              <a:buFont typeface="Arial" panose="020B0604020202020204" pitchFamily="34" charset="0"/>
              <a:buChar char="•"/>
            </a:pPr>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The intuitional level </a:t>
            </a:r>
          </a:p>
          <a:p>
            <a:pPr marL="368100" lvl="1" indent="-234900">
              <a:buFont typeface="Arial" panose="020B0604020202020204" pitchFamily="34" charset="0"/>
              <a:buChar char="•"/>
            </a:pPr>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The corporate level</a:t>
            </a:r>
          </a:p>
          <a:p>
            <a:pPr marL="584100" lvl="1" indent="-342900">
              <a:buFont typeface="Arial" panose="020B0604020202020204" pitchFamily="34" charset="0"/>
              <a:buChar char="•"/>
            </a:pPr>
            <a:endParaRPr lang="en-US" altLang="zh-CN" sz="1000" dirty="0">
              <a:solidFill>
                <a:schemeClr val="tx1"/>
              </a:solidFill>
              <a:latin typeface="Arial" panose="020B0604020202020204" pitchFamily="34" charset="0"/>
              <a:ea typeface="宋体" panose="02010600030101010101" pitchFamily="2" charset="-122"/>
              <a:cs typeface="Arial" panose="020B0604020202020204" pitchFamily="34" charset="0"/>
            </a:endParaRPr>
          </a:p>
          <a:p>
            <a:pPr indent="-216000"/>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At each level, there are two types of matters to address:</a:t>
            </a:r>
          </a:p>
          <a:p>
            <a:pPr marL="368100" lvl="1" indent="-234900">
              <a:buFont typeface="Arial" panose="020B0604020202020204" pitchFamily="34" charset="0"/>
              <a:buChar char="•"/>
            </a:pPr>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The definition of governance objectives</a:t>
            </a:r>
          </a:p>
          <a:p>
            <a:pPr marL="368100" lvl="1" indent="-234900">
              <a:buFont typeface="Arial" panose="020B0604020202020204" pitchFamily="34" charset="0"/>
              <a:buChar char="•"/>
            </a:pPr>
            <a:r>
              <a:rPr lang="en-US" altLang="zh-CN" sz="1600" dirty="0">
                <a:solidFill>
                  <a:schemeClr val="tx1"/>
                </a:solidFill>
                <a:latin typeface="Arial" panose="020B0604020202020204" pitchFamily="34" charset="0"/>
                <a:ea typeface="宋体" panose="02010600030101010101" pitchFamily="2" charset="-122"/>
                <a:cs typeface="Arial" panose="020B0604020202020204" pitchFamily="34" charset="0"/>
              </a:rPr>
              <a:t>The handling of most critical governance issues</a:t>
            </a:r>
          </a:p>
        </p:txBody>
      </p:sp>
    </p:spTree>
    <p:custDataLst>
      <p:tags r:id="rId1"/>
    </p:custDataLst>
    <p:extLst>
      <p:ext uri="{BB962C8B-B14F-4D97-AF65-F5344CB8AC3E}">
        <p14:creationId xmlns:p14="http://schemas.microsoft.com/office/powerpoint/2010/main" val="39763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D9D9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D9D9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81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D9D9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81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9D9D9D"/>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81000"/>
                                  </p:iterate>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9D9D9D"/>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81000"/>
                                  </p:iterate>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9D9D9D"/>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81000"/>
                                  </p:iterate>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9D9D9D"/>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81000"/>
                                  </p:iterate>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9D9D9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3"/>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4"/>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5"/>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6"/>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3"/>
          <a:srcRect l="54318" t="6070" r="3567" b="52998"/>
          <a:stretch>
            <a:fillRect/>
          </a:stretch>
        </p:blipFill>
        <p:spPr>
          <a:xfrm rot="10800000">
            <a:off x="-43049" y="3038124"/>
            <a:ext cx="3850949" cy="2105376"/>
          </a:xfrm>
          <a:prstGeom prst="rect">
            <a:avLst/>
          </a:prstGeom>
          <a:noFill/>
          <a:ln>
            <a:noFill/>
          </a:ln>
        </p:spPr>
      </p:pic>
      <p:sp>
        <p:nvSpPr>
          <p:cNvPr id="2" name="Rounded Rectangle 1">
            <a:extLst>
              <a:ext uri="{FF2B5EF4-FFF2-40B4-BE49-F238E27FC236}">
                <a16:creationId xmlns:a16="http://schemas.microsoft.com/office/drawing/2014/main" id="{63F86D49-5230-A35A-4EF5-74AB0464AA8F}"/>
              </a:ext>
            </a:extLst>
          </p:cNvPr>
          <p:cNvSpPr/>
          <p:nvPr/>
        </p:nvSpPr>
        <p:spPr>
          <a:xfrm>
            <a:off x="989556" y="1253725"/>
            <a:ext cx="6705124" cy="3138948"/>
          </a:xfrm>
          <a:prstGeom prst="roundRect">
            <a:avLst>
              <a:gd name="adj" fmla="val 13654"/>
            </a:avLst>
          </a:prstGeom>
          <a:noFill/>
          <a:ln w="22225">
            <a:solidFill>
              <a:schemeClr val="accent1">
                <a:shade val="50000"/>
              </a:schemeClr>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F4E361F-65F9-F94B-7645-C51FF1FA13F5}"/>
              </a:ext>
            </a:extLst>
          </p:cNvPr>
          <p:cNvSpPr txBox="1"/>
          <p:nvPr/>
        </p:nvSpPr>
        <p:spPr>
          <a:xfrm>
            <a:off x="1316626" y="1436947"/>
            <a:ext cx="5957037" cy="2862322"/>
          </a:xfrm>
          <a:prstGeom prst="rect">
            <a:avLst/>
          </a:prstGeom>
          <a:noFill/>
        </p:spPr>
        <p:txBody>
          <a:bodyPr wrap="square">
            <a:spAutoFit/>
          </a:bodyPr>
          <a:lstStyle/>
          <a:p>
            <a:pPr>
              <a:buSzPct val="111000"/>
            </a:pPr>
            <a:r>
              <a:rPr lang="en-US" altLang="zh-CN" sz="1800" b="1" dirty="0">
                <a:latin typeface="Arial" panose="020B0604020202020204" pitchFamily="34" charset="0"/>
                <a:ea typeface="宋体" panose="02010600030101010101" pitchFamily="2" charset="-122"/>
                <a:cs typeface="Arial" panose="020B0604020202020204" pitchFamily="34" charset="0"/>
              </a:rPr>
              <a:t>Objective(s) of Institutional Port Governance</a:t>
            </a:r>
          </a:p>
          <a:p>
            <a:pPr marL="69750" indent="-285750">
              <a:buSzPct val="111000"/>
              <a:buFont typeface="Arial" panose="020B0604020202020204" pitchFamily="34" charset="0"/>
              <a:buChar char="•"/>
            </a:pPr>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marL="69750" indent="-28575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Multiple objectives </a:t>
            </a:r>
          </a:p>
          <a:p>
            <a:pPr marL="69750" indent="-28575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The importance of focus</a:t>
            </a:r>
          </a:p>
          <a:p>
            <a:pPr marL="69750" indent="-28575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The primary (fundamental) objective</a:t>
            </a:r>
          </a:p>
          <a:p>
            <a:pPr indent="-216000">
              <a:buSzPct val="111000"/>
            </a:pPr>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marL="69750" indent="-285750">
              <a:buSzPct val="111000"/>
              <a:buFont typeface="Arial" panose="020B0604020202020204" pitchFamily="34" charset="0"/>
              <a:buChar char="•"/>
            </a:pPr>
            <a:r>
              <a:rPr lang="en-US" altLang="zh-CN" sz="1600" b="1" dirty="0">
                <a:latin typeface="Arial" panose="020B0604020202020204" pitchFamily="34" charset="0"/>
                <a:ea typeface="宋体" panose="02010600030101010101" pitchFamily="2" charset="-122"/>
                <a:cs typeface="Arial" panose="020B0604020202020204" pitchFamily="34" charset="0"/>
              </a:rPr>
              <a:t>”SUSTAINABILITY”</a:t>
            </a:r>
          </a:p>
          <a:p>
            <a:pPr marL="69750" indent="-285750">
              <a:buSzPct val="111000"/>
              <a:buFont typeface="Arial" panose="020B0604020202020204" pitchFamily="34" charset="0"/>
              <a:buChar char="•"/>
            </a:pPr>
            <a:endParaRPr lang="en-GB" altLang="zh-CN" sz="1000" dirty="0">
              <a:latin typeface="Arial" panose="020B0604020202020204" pitchFamily="34" charset="0"/>
              <a:ea typeface="宋体" panose="02010600030101010101" pitchFamily="2" charset="-122"/>
              <a:cs typeface="Arial" panose="020B0604020202020204" pitchFamily="34" charset="0"/>
            </a:endParaRPr>
          </a:p>
          <a:p>
            <a:pPr marL="69750" indent="-285750">
              <a:buSzPct val="111000"/>
              <a:buFont typeface="Arial" panose="020B0604020202020204" pitchFamily="34" charset="0"/>
              <a:buChar char="•"/>
            </a:pPr>
            <a:r>
              <a:rPr lang="en-GB" altLang="zh-CN" sz="1600" dirty="0">
                <a:latin typeface="Arial" panose="020B0604020202020204" pitchFamily="34" charset="0"/>
                <a:ea typeface="宋体" panose="02010600030101010101" pitchFamily="2" charset="-122"/>
                <a:cs typeface="Arial" panose="020B0604020202020204" pitchFamily="34" charset="0"/>
              </a:rPr>
              <a:t>Three dimensions of “Sustainability” Objective</a:t>
            </a:r>
          </a:p>
          <a:p>
            <a:pPr marL="590400" lvl="1" indent="-277200">
              <a:buSzPct val="88000"/>
              <a:buFont typeface="+mj-lt"/>
              <a:buAutoNum type="arabicParenR"/>
            </a:pPr>
            <a:r>
              <a:rPr lang="en-GB" altLang="zh-CN" sz="1600" dirty="0">
                <a:latin typeface="Arial" panose="020B0604020202020204" pitchFamily="34" charset="0"/>
                <a:ea typeface="宋体" panose="02010600030101010101" pitchFamily="2" charset="-122"/>
                <a:cs typeface="Arial" panose="020B0604020202020204" pitchFamily="34" charset="0"/>
              </a:rPr>
              <a:t>Sustainable growth and economic contribution</a:t>
            </a:r>
          </a:p>
          <a:p>
            <a:pPr marL="590400" lvl="1" indent="-277200">
              <a:buSzPct val="88000"/>
              <a:buFont typeface="+mj-lt"/>
              <a:buAutoNum type="arabicParenR"/>
            </a:pPr>
            <a:r>
              <a:rPr lang="en-GB" altLang="zh-CN" sz="1600" dirty="0">
                <a:latin typeface="Arial" panose="020B0604020202020204" pitchFamily="34" charset="0"/>
                <a:ea typeface="宋体" panose="02010600030101010101" pitchFamily="2" charset="-122"/>
                <a:cs typeface="Arial" panose="020B0604020202020204" pitchFamily="34" charset="0"/>
              </a:rPr>
              <a:t>Sustainable social coherence and responsibility </a:t>
            </a:r>
          </a:p>
          <a:p>
            <a:pPr marL="590400" lvl="1" indent="-277200">
              <a:buSzPct val="88000"/>
              <a:buFont typeface="+mj-lt"/>
              <a:buAutoNum type="arabicParenR"/>
            </a:pPr>
            <a:r>
              <a:rPr lang="en-GB" altLang="zh-CN" sz="1600" dirty="0">
                <a:latin typeface="Arial" panose="020B0604020202020204" pitchFamily="34" charset="0"/>
                <a:ea typeface="宋体" panose="02010600030101010101" pitchFamily="2" charset="-122"/>
                <a:cs typeface="Arial" panose="020B0604020202020204" pitchFamily="34" charset="0"/>
              </a:rPr>
              <a:t>Sustainable environmental leadership</a:t>
            </a:r>
            <a:endParaRPr lang="en-US" altLang="zh-CN" sz="1600" dirty="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9D9D9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9D9D9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9D9D9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9D9D9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9D9D9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1000"/>
                                        <p:tgtEl>
                                          <p:spTgt spid="5">
                                            <p:txEl>
                                              <p:pRg st="8" end="8"/>
                                            </p:txEl>
                                          </p:spTgt>
                                        </p:tgtEl>
                                      </p:cBhvr>
                                    </p:animEffect>
                                  </p:childTnLst>
                                  <p:subTnLst>
                                    <p:animClr clrSpc="rgb" dir="cw">
                                      <p:cBhvr override="childStyle">
                                        <p:cTn dur="1" fill="hold" display="0" masterRel="nextClick" afterEffect="1"/>
                                        <p:tgtEl>
                                          <p:spTgt spid="5">
                                            <p:txEl>
                                              <p:pRg st="8" end="8"/>
                                            </p:txEl>
                                          </p:spTgt>
                                        </p:tgtEl>
                                        <p:attrNameLst>
                                          <p:attrName>ppt_c</p:attrName>
                                        </p:attrNameLst>
                                      </p:cBhvr>
                                      <p:to>
                                        <a:srgbClr val="9D9D9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left)">
                                      <p:cBhvr>
                                        <p:cTn id="37" dur="1000"/>
                                        <p:tgtEl>
                                          <p:spTgt spid="5">
                                            <p:txEl>
                                              <p:pRg st="9" end="9"/>
                                            </p:txEl>
                                          </p:spTgt>
                                        </p:tgtEl>
                                      </p:cBhvr>
                                    </p:animEffect>
                                  </p:childTnLst>
                                  <p:subTnLst>
                                    <p:animClr clrSpc="rgb" dir="cw">
                                      <p:cBhvr override="childStyle">
                                        <p:cTn dur="1" fill="hold" display="0" masterRel="nextClick" afterEffect="1"/>
                                        <p:tgtEl>
                                          <p:spTgt spid="5">
                                            <p:txEl>
                                              <p:pRg st="9" end="9"/>
                                            </p:txEl>
                                          </p:spTgt>
                                        </p:tgtEl>
                                        <p:attrNameLst>
                                          <p:attrName>ppt_c</p:attrName>
                                        </p:attrNameLst>
                                      </p:cBhvr>
                                      <p:to>
                                        <a:srgbClr val="9D9D9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left)">
                                      <p:cBhvr>
                                        <p:cTn id="42" dur="1000"/>
                                        <p:tgtEl>
                                          <p:spTgt spid="5">
                                            <p:txEl>
                                              <p:pRg st="10" end="10"/>
                                            </p:txEl>
                                          </p:spTgt>
                                        </p:tgtEl>
                                      </p:cBhvr>
                                    </p:animEffect>
                                  </p:childTnLst>
                                  <p:subTnLst>
                                    <p:animClr clrSpc="rgb" dir="cw">
                                      <p:cBhvr override="childStyle">
                                        <p:cTn dur="1" fill="hold" display="0" masterRel="nextClick" afterEffect="1"/>
                                        <p:tgtEl>
                                          <p:spTgt spid="5">
                                            <p:txEl>
                                              <p:pRg st="10" end="10"/>
                                            </p:txEl>
                                          </p:spTgt>
                                        </p:tgtEl>
                                        <p:attrNameLst>
                                          <p:attrName>ppt_c</p:attrName>
                                        </p:attrNameLst>
                                      </p:cBhvr>
                                      <p:to>
                                        <a:srgbClr val="9D9D9D"/>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wipe(left)">
                                      <p:cBhvr>
                                        <p:cTn id="47" dur="1000"/>
                                        <p:tgtEl>
                                          <p:spTgt spid="5">
                                            <p:txEl>
                                              <p:pRg st="11" end="11"/>
                                            </p:txEl>
                                          </p:spTgt>
                                        </p:tgtEl>
                                      </p:cBhvr>
                                    </p:animEffect>
                                  </p:childTnLst>
                                  <p:subTnLst>
                                    <p:animClr clrSpc="rgb" dir="cw">
                                      <p:cBhvr override="childStyle">
                                        <p:cTn dur="1" fill="hold" display="0" masterRel="nextClick" afterEffect="1"/>
                                        <p:tgtEl>
                                          <p:spTgt spid="5">
                                            <p:txEl>
                                              <p:pRg st="11" end="11"/>
                                            </p:txEl>
                                          </p:spTgt>
                                        </p:tgtEl>
                                        <p:attrNameLst>
                                          <p:attrName>ppt_c</p:attrName>
                                        </p:attrNameLst>
                                      </p:cBhvr>
                                      <p:to>
                                        <a:srgbClr val="9D9D9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3"/>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4"/>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5"/>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6"/>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3"/>
          <a:srcRect l="54318" t="6070" r="3567" b="52998"/>
          <a:stretch>
            <a:fillRect/>
          </a:stretch>
        </p:blipFill>
        <p:spPr>
          <a:xfrm rot="10800000">
            <a:off x="1" y="3038124"/>
            <a:ext cx="3850949" cy="2105376"/>
          </a:xfrm>
          <a:prstGeom prst="rect">
            <a:avLst/>
          </a:prstGeom>
          <a:noFill/>
          <a:ln>
            <a:noFill/>
          </a:ln>
        </p:spPr>
      </p:pic>
      <p:sp>
        <p:nvSpPr>
          <p:cNvPr id="2" name="Rounded Rectangle 1">
            <a:extLst>
              <a:ext uri="{FF2B5EF4-FFF2-40B4-BE49-F238E27FC236}">
                <a16:creationId xmlns:a16="http://schemas.microsoft.com/office/drawing/2014/main" id="{63F86D49-5230-A35A-4EF5-74AB0464AA8F}"/>
              </a:ext>
            </a:extLst>
          </p:cNvPr>
          <p:cNvSpPr/>
          <p:nvPr/>
        </p:nvSpPr>
        <p:spPr>
          <a:xfrm>
            <a:off x="989556" y="1253725"/>
            <a:ext cx="6705124" cy="3138948"/>
          </a:xfrm>
          <a:prstGeom prst="roundRect">
            <a:avLst>
              <a:gd name="adj" fmla="val 13654"/>
            </a:avLst>
          </a:prstGeom>
          <a:noFill/>
          <a:ln w="22225">
            <a:solidFill>
              <a:schemeClr val="accent1">
                <a:shade val="50000"/>
              </a:schemeClr>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DA72364-AB82-4674-BD36-840B7AE9820D}"/>
              </a:ext>
            </a:extLst>
          </p:cNvPr>
          <p:cNvSpPr txBox="1"/>
          <p:nvPr/>
        </p:nvSpPr>
        <p:spPr>
          <a:xfrm>
            <a:off x="1379186" y="1378103"/>
            <a:ext cx="6025724" cy="2890192"/>
          </a:xfrm>
          <a:prstGeom prst="rect">
            <a:avLst/>
          </a:prstGeom>
          <a:noFill/>
        </p:spPr>
        <p:txBody>
          <a:bodyPr wrap="square" tIns="90000" bIns="90000" rtlCol="0" anchor="t" anchorCtr="0">
            <a:spAutoFit/>
          </a:bodyPr>
          <a:lstStyle/>
          <a:p>
            <a:pPr indent="-216000"/>
            <a:r>
              <a:rPr lang="en-US" altLang="zh-CN" sz="1800" b="1" dirty="0">
                <a:latin typeface="Arial" panose="020B0604020202020204" pitchFamily="34" charset="0"/>
                <a:ea typeface="宋体" panose="02010600030101010101" pitchFamily="2" charset="-122"/>
                <a:cs typeface="Arial" panose="020B0604020202020204" pitchFamily="34" charset="0"/>
              </a:rPr>
              <a:t>Critical Issue for Good Institutional Port Governance</a:t>
            </a:r>
          </a:p>
          <a:p>
            <a:pPr indent="-216000"/>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indent="-216000"/>
            <a:r>
              <a:rPr lang="en-US" altLang="zh-CN" sz="1600" dirty="0">
                <a:latin typeface="Arial" panose="020B0604020202020204" pitchFamily="34" charset="0"/>
                <a:ea typeface="宋体" panose="02010600030101010101" pitchFamily="2" charset="-122"/>
                <a:cs typeface="Arial" panose="020B0604020202020204" pitchFamily="34" charset="0"/>
              </a:rPr>
              <a:t>There are different ways to achieve the agreed governance objective. Different ports have different issues to handle. But the most critical issue, which is common to all ports with good institutional governance is: </a:t>
            </a:r>
          </a:p>
          <a:p>
            <a:pPr indent="-216000"/>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indent="-216000"/>
            <a:r>
              <a:rPr lang="en-US" altLang="zh-CN" sz="1600" b="1" dirty="0">
                <a:latin typeface="Arial" panose="020B0604020202020204" pitchFamily="34" charset="0"/>
                <a:ea typeface="宋体" panose="02010600030101010101" pitchFamily="2" charset="-122"/>
                <a:cs typeface="Arial" panose="020B0604020202020204" pitchFamily="34" charset="0"/>
              </a:rPr>
              <a:t>“ACCOUNTABILITY”</a:t>
            </a:r>
          </a:p>
          <a:p>
            <a:pPr indent="-216000"/>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marL="216000" indent="-23490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Though sounds obvious, it is often the worst implemented element</a:t>
            </a:r>
          </a:p>
          <a:p>
            <a:pPr marL="126900" indent="-23490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The KPI system based on sustainability performance</a:t>
            </a:r>
          </a:p>
        </p:txBody>
      </p:sp>
    </p:spTree>
    <p:extLst>
      <p:ext uri="{BB962C8B-B14F-4D97-AF65-F5344CB8AC3E}">
        <p14:creationId xmlns:p14="http://schemas.microsoft.com/office/powerpoint/2010/main" val="194104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D9D9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D9D9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D9D9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10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9D9D9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10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9D9D9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3"/>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4"/>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5"/>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6"/>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3"/>
          <a:srcRect l="54318" t="6070" r="3567" b="52998"/>
          <a:stretch>
            <a:fillRect/>
          </a:stretch>
        </p:blipFill>
        <p:spPr>
          <a:xfrm rot="10800000">
            <a:off x="1" y="3038124"/>
            <a:ext cx="3850949" cy="2105376"/>
          </a:xfrm>
          <a:prstGeom prst="rect">
            <a:avLst/>
          </a:prstGeom>
          <a:noFill/>
          <a:ln>
            <a:noFill/>
          </a:ln>
        </p:spPr>
      </p:pic>
      <p:sp>
        <p:nvSpPr>
          <p:cNvPr id="2" name="Rounded Rectangle 1">
            <a:extLst>
              <a:ext uri="{FF2B5EF4-FFF2-40B4-BE49-F238E27FC236}">
                <a16:creationId xmlns:a16="http://schemas.microsoft.com/office/drawing/2014/main" id="{63F86D49-5230-A35A-4EF5-74AB0464AA8F}"/>
              </a:ext>
            </a:extLst>
          </p:cNvPr>
          <p:cNvSpPr/>
          <p:nvPr/>
        </p:nvSpPr>
        <p:spPr>
          <a:xfrm>
            <a:off x="989556" y="1253725"/>
            <a:ext cx="6705124" cy="3138948"/>
          </a:xfrm>
          <a:prstGeom prst="roundRect">
            <a:avLst>
              <a:gd name="adj" fmla="val 13654"/>
            </a:avLst>
          </a:prstGeom>
          <a:noFill/>
          <a:ln w="22225">
            <a:solidFill>
              <a:schemeClr val="accent1">
                <a:shade val="50000"/>
              </a:schemeClr>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1F36B52-87EC-EB71-2883-EAB48609E80A}"/>
              </a:ext>
            </a:extLst>
          </p:cNvPr>
          <p:cNvSpPr txBox="1"/>
          <p:nvPr/>
        </p:nvSpPr>
        <p:spPr>
          <a:xfrm>
            <a:off x="1449320" y="1430471"/>
            <a:ext cx="5905660" cy="2982525"/>
          </a:xfrm>
          <a:prstGeom prst="rect">
            <a:avLst/>
          </a:prstGeom>
          <a:noFill/>
        </p:spPr>
        <p:txBody>
          <a:bodyPr wrap="square" tIns="90000" bIns="90000" rtlCol="0" anchor="t" anchorCtr="0">
            <a:spAutoFit/>
          </a:bodyPr>
          <a:lstStyle/>
          <a:p>
            <a:pPr>
              <a:buSzPct val="111000"/>
            </a:pPr>
            <a:r>
              <a:rPr lang="en-US" altLang="zh-CN" sz="1800" b="1" dirty="0">
                <a:latin typeface="Arial" panose="020B0604020202020204" pitchFamily="34" charset="0"/>
                <a:ea typeface="宋体" panose="02010600030101010101" pitchFamily="2" charset="-122"/>
                <a:cs typeface="Arial" panose="020B0604020202020204" pitchFamily="34" charset="0"/>
              </a:rPr>
              <a:t>Objectives of Corporate Port Governance</a:t>
            </a:r>
          </a:p>
          <a:p>
            <a:pPr>
              <a:buSzPct val="111000"/>
            </a:pPr>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a:buSzPct val="111000"/>
            </a:pPr>
            <a:r>
              <a:rPr lang="en-US" altLang="zh-CN" sz="1600" dirty="0">
                <a:latin typeface="Arial" panose="020B0604020202020204" pitchFamily="34" charset="0"/>
                <a:ea typeface="宋体" panose="02010600030101010101" pitchFamily="2" charset="-122"/>
                <a:cs typeface="Arial" panose="020B0604020202020204" pitchFamily="34" charset="0"/>
              </a:rPr>
              <a:t>The most often used objectives are:</a:t>
            </a:r>
          </a:p>
          <a:p>
            <a:pPr marL="584100" lvl="1" indent="-34290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Efficiency (e.g. high productivity), and </a:t>
            </a:r>
          </a:p>
          <a:p>
            <a:pPr marL="584100" lvl="1" indent="-34290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Effectiveness (e.g. satisfied customers) </a:t>
            </a:r>
          </a:p>
          <a:p>
            <a:pPr indent="-216000"/>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a:buSzPct val="111000"/>
            </a:pPr>
            <a:r>
              <a:rPr lang="en-US" altLang="zh-CN" sz="1600" dirty="0">
                <a:latin typeface="Arial" panose="020B0604020202020204" pitchFamily="34" charset="0"/>
                <a:ea typeface="宋体" panose="02010600030101010101" pitchFamily="2" charset="-122"/>
                <a:cs typeface="Arial" panose="020B0604020202020204" pitchFamily="34" charset="0"/>
              </a:rPr>
              <a:t>The importance of a competitive environment</a:t>
            </a:r>
          </a:p>
          <a:p>
            <a:pPr marL="584100" lvl="1" indent="-342900">
              <a:buSzPct val="1110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Create, protect and maintain a good and healthy market environment for companies to strive</a:t>
            </a:r>
          </a:p>
          <a:p>
            <a:pPr>
              <a:buSzPct val="111000"/>
            </a:pPr>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a:buSzPct val="111000"/>
            </a:pPr>
            <a:r>
              <a:rPr lang="en-US" altLang="zh-CN" sz="1600" dirty="0">
                <a:latin typeface="Arial" panose="020B0604020202020204" pitchFamily="34" charset="0"/>
                <a:ea typeface="宋体" panose="02010600030101010101" pitchFamily="2" charset="-122"/>
                <a:cs typeface="Arial" panose="020B0604020202020204" pitchFamily="34" charset="0"/>
              </a:rPr>
              <a:t>Ref. Global port performance index (World Bank)</a:t>
            </a:r>
          </a:p>
          <a:p>
            <a:pPr marL="584100" lvl="1" indent="-342900">
              <a:buFont typeface="Arial" panose="020B0604020202020204" pitchFamily="34" charset="0"/>
              <a:buChar char="•"/>
            </a:pPr>
            <a:r>
              <a:rPr lang="en-US" altLang="zh-CN" sz="1600" dirty="0">
                <a:latin typeface="Arial" panose="020B0604020202020204" pitchFamily="34" charset="0"/>
                <a:ea typeface="宋体" panose="02010600030101010101" pitchFamily="2" charset="-122"/>
                <a:cs typeface="Arial" panose="020B0604020202020204" pitchFamily="34" charset="0"/>
              </a:rPr>
              <a:t>Port performance defined</a:t>
            </a:r>
          </a:p>
        </p:txBody>
      </p:sp>
    </p:spTree>
    <p:extLst>
      <p:ext uri="{BB962C8B-B14F-4D97-AF65-F5344CB8AC3E}">
        <p14:creationId xmlns:p14="http://schemas.microsoft.com/office/powerpoint/2010/main" val="3226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9D9D9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9D9D9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9D9D9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9D9D9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9D9D9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0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rgbClr val="9D9D9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left)">
                                      <p:cBhvr>
                                        <p:cTn id="37" dur="1000"/>
                                        <p:tgtEl>
                                          <p:spTgt spid="5">
                                            <p:txEl>
                                              <p:pRg st="9" end="9"/>
                                            </p:txEl>
                                          </p:spTgt>
                                        </p:tgtEl>
                                      </p:cBhvr>
                                    </p:animEffect>
                                  </p:childTnLst>
                                  <p:subTnLst>
                                    <p:animClr clrSpc="rgb" dir="cw">
                                      <p:cBhvr override="childStyle">
                                        <p:cTn dur="1" fill="hold" display="0" masterRel="nextClick" afterEffect="1"/>
                                        <p:tgtEl>
                                          <p:spTgt spid="5">
                                            <p:txEl>
                                              <p:pRg st="9" end="9"/>
                                            </p:txEl>
                                          </p:spTgt>
                                        </p:tgtEl>
                                        <p:attrNameLst>
                                          <p:attrName>ppt_c</p:attrName>
                                        </p:attrNameLst>
                                      </p:cBhvr>
                                      <p:to>
                                        <a:srgbClr val="9D9D9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left)">
                                      <p:cBhvr>
                                        <p:cTn id="42" dur="1000"/>
                                        <p:tgtEl>
                                          <p:spTgt spid="5">
                                            <p:txEl>
                                              <p:pRg st="10" end="10"/>
                                            </p:txEl>
                                          </p:spTgt>
                                        </p:tgtEl>
                                      </p:cBhvr>
                                    </p:animEffect>
                                  </p:childTnLst>
                                  <p:subTnLst>
                                    <p:animClr clrSpc="rgb" dir="cw">
                                      <p:cBhvr override="childStyle">
                                        <p:cTn dur="1" fill="hold" display="0" masterRel="nextClick" afterEffect="1"/>
                                        <p:tgtEl>
                                          <p:spTgt spid="5">
                                            <p:txEl>
                                              <p:pRg st="10" end="10"/>
                                            </p:txEl>
                                          </p:spTgt>
                                        </p:tgtEl>
                                        <p:attrNameLst>
                                          <p:attrName>ppt_c</p:attrName>
                                        </p:attrNameLst>
                                      </p:cBhvr>
                                      <p:to>
                                        <a:srgbClr val="9D9D9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4"/>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5"/>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6"/>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7"/>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4"/>
          <a:srcRect l="54318" t="6070" r="3567" b="52998"/>
          <a:stretch>
            <a:fillRect/>
          </a:stretch>
        </p:blipFill>
        <p:spPr>
          <a:xfrm rot="10800000">
            <a:off x="1" y="3038124"/>
            <a:ext cx="3850949" cy="2105376"/>
          </a:xfrm>
          <a:prstGeom prst="rect">
            <a:avLst/>
          </a:prstGeom>
          <a:noFill/>
          <a:ln>
            <a:noFill/>
          </a:ln>
        </p:spPr>
      </p:pic>
      <p:sp>
        <p:nvSpPr>
          <p:cNvPr id="2" name="Rounded Rectangle 1">
            <a:extLst>
              <a:ext uri="{FF2B5EF4-FFF2-40B4-BE49-F238E27FC236}">
                <a16:creationId xmlns:a16="http://schemas.microsoft.com/office/drawing/2014/main" id="{63F86D49-5230-A35A-4EF5-74AB0464AA8F}"/>
              </a:ext>
            </a:extLst>
          </p:cNvPr>
          <p:cNvSpPr/>
          <p:nvPr/>
        </p:nvSpPr>
        <p:spPr>
          <a:xfrm>
            <a:off x="989556" y="1253725"/>
            <a:ext cx="6705124" cy="3138948"/>
          </a:xfrm>
          <a:prstGeom prst="roundRect">
            <a:avLst>
              <a:gd name="adj" fmla="val 13654"/>
            </a:avLst>
          </a:prstGeom>
          <a:noFill/>
          <a:ln w="22225">
            <a:solidFill>
              <a:schemeClr val="accent1">
                <a:shade val="50000"/>
              </a:schemeClr>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2F80909-8BC0-382B-4AFA-901BFB9A4A88}"/>
              </a:ext>
            </a:extLst>
          </p:cNvPr>
          <p:cNvSpPr txBox="1"/>
          <p:nvPr/>
        </p:nvSpPr>
        <p:spPr>
          <a:xfrm>
            <a:off x="1440903" y="1331785"/>
            <a:ext cx="5992491" cy="3105635"/>
          </a:xfrm>
          <a:prstGeom prst="rect">
            <a:avLst/>
          </a:prstGeom>
          <a:noFill/>
        </p:spPr>
        <p:txBody>
          <a:bodyPr wrap="square" tIns="90000" bIns="90000" rtlCol="0" anchor="t" anchorCtr="0">
            <a:spAutoFit/>
          </a:bodyPr>
          <a:lstStyle/>
          <a:p>
            <a:r>
              <a:rPr lang="en-US" altLang="zh-CN" sz="1800" b="1" dirty="0">
                <a:latin typeface="Arial" panose="020B0604020202020204" pitchFamily="34" charset="0"/>
                <a:ea typeface="宋体" panose="02010600030101010101" pitchFamily="2" charset="-122"/>
                <a:cs typeface="Arial" panose="020B0604020202020204" pitchFamily="34" charset="0"/>
              </a:rPr>
              <a:t>Critical Issues for Good Corporate Port Governance</a:t>
            </a:r>
          </a:p>
          <a:p>
            <a:endParaRPr lang="en-US" altLang="zh-CN" sz="1000" b="1" dirty="0">
              <a:latin typeface="Arial" panose="020B0604020202020204" pitchFamily="34" charset="0"/>
              <a:ea typeface="宋体" panose="02010600030101010101" pitchFamily="2" charset="-122"/>
              <a:cs typeface="Arial" panose="020B0604020202020204" pitchFamily="34" charset="0"/>
            </a:endParaRPr>
          </a:p>
          <a:p>
            <a:r>
              <a:rPr lang="en-US" altLang="zh-CN" sz="1600" b="1" dirty="0">
                <a:latin typeface="Arial" panose="020B0604020202020204" pitchFamily="34" charset="0"/>
                <a:ea typeface="宋体" panose="02010600030101010101" pitchFamily="2" charset="-122"/>
                <a:cs typeface="Arial" panose="020B0604020202020204" pitchFamily="34" charset="0"/>
              </a:rPr>
              <a:t>Infrastructure development</a:t>
            </a:r>
          </a:p>
          <a:p>
            <a:pPr marL="368100" lvl="1" indent="-2349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Balancing the future need with other priorities, including environment concerns</a:t>
            </a:r>
          </a:p>
          <a:p>
            <a:r>
              <a:rPr lang="en-US" altLang="zh-CN" sz="1600" b="1" dirty="0">
                <a:latin typeface="Arial" panose="020B0604020202020204" pitchFamily="34" charset="0"/>
                <a:ea typeface="宋体" panose="02010600030101010101" pitchFamily="2" charset="-122"/>
                <a:cs typeface="Arial" panose="020B0604020202020204" pitchFamily="34" charset="0"/>
              </a:rPr>
              <a:t>Technological adoption</a:t>
            </a:r>
          </a:p>
          <a:p>
            <a:pPr marL="368100" lvl="1" indent="-2349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Technical and financial risks, and social/personnel concerns and resistances</a:t>
            </a:r>
          </a:p>
          <a:p>
            <a:r>
              <a:rPr lang="en-US" altLang="zh-CN" sz="1600" b="1" dirty="0">
                <a:latin typeface="Arial" panose="020B0604020202020204" pitchFamily="34" charset="0"/>
                <a:ea typeface="宋体" panose="02010600030101010101" pitchFamily="2" charset="-122"/>
                <a:cs typeface="Arial" panose="020B0604020202020204" pitchFamily="34" charset="0"/>
              </a:rPr>
              <a:t>Social and labor concerns</a:t>
            </a:r>
          </a:p>
          <a:p>
            <a:pPr marL="368100" lvl="1" indent="-2349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Social impact of automation and importance of training</a:t>
            </a:r>
          </a:p>
          <a:p>
            <a:r>
              <a:rPr lang="en-US" altLang="zh-CN" sz="1600" b="1" dirty="0">
                <a:latin typeface="Arial" panose="020B0604020202020204" pitchFamily="34" charset="0"/>
                <a:ea typeface="宋体" panose="02010600030101010101" pitchFamily="2" charset="-122"/>
                <a:cs typeface="Arial" panose="020B0604020202020204" pitchFamily="34" charset="0"/>
              </a:rPr>
              <a:t>Impact of trade dynamics</a:t>
            </a:r>
          </a:p>
          <a:p>
            <a:pPr marL="368100" lvl="1" indent="-2349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Responses to shifts in demand, supply chains and geographical factors</a:t>
            </a:r>
          </a:p>
        </p:txBody>
      </p:sp>
    </p:spTree>
    <p:custDataLst>
      <p:tags r:id="rId1"/>
    </p:custDataLst>
    <p:extLst>
      <p:ext uri="{BB962C8B-B14F-4D97-AF65-F5344CB8AC3E}">
        <p14:creationId xmlns:p14="http://schemas.microsoft.com/office/powerpoint/2010/main" val="404483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D9D9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D9D9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9D9D9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D9D9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9D9D9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9D9D9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9D9D9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1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9D9D9D"/>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0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9D9D9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4"/>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5"/>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6"/>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7"/>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4"/>
          <a:srcRect l="54318" t="6070" r="3567" b="52998"/>
          <a:stretch>
            <a:fillRect/>
          </a:stretch>
        </p:blipFill>
        <p:spPr>
          <a:xfrm rot="10800000">
            <a:off x="1" y="3038124"/>
            <a:ext cx="3850949" cy="2105376"/>
          </a:xfrm>
          <a:prstGeom prst="rect">
            <a:avLst/>
          </a:prstGeom>
          <a:noFill/>
          <a:ln>
            <a:noFill/>
          </a:ln>
        </p:spPr>
      </p:pic>
      <p:sp>
        <p:nvSpPr>
          <p:cNvPr id="2" name="Rounded Rectangle 1">
            <a:extLst>
              <a:ext uri="{FF2B5EF4-FFF2-40B4-BE49-F238E27FC236}">
                <a16:creationId xmlns:a16="http://schemas.microsoft.com/office/drawing/2014/main" id="{63F86D49-5230-A35A-4EF5-74AB0464AA8F}"/>
              </a:ext>
            </a:extLst>
          </p:cNvPr>
          <p:cNvSpPr/>
          <p:nvPr/>
        </p:nvSpPr>
        <p:spPr>
          <a:xfrm>
            <a:off x="989556" y="1253725"/>
            <a:ext cx="6705124" cy="3138948"/>
          </a:xfrm>
          <a:prstGeom prst="roundRect">
            <a:avLst>
              <a:gd name="adj" fmla="val 13654"/>
            </a:avLst>
          </a:prstGeom>
          <a:noFill/>
          <a:ln w="22225">
            <a:solidFill>
              <a:schemeClr val="accent1">
                <a:shade val="50000"/>
              </a:schemeClr>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795936A-3B48-984F-5F5C-FB591DF91302}"/>
              </a:ext>
            </a:extLst>
          </p:cNvPr>
          <p:cNvSpPr txBox="1"/>
          <p:nvPr/>
        </p:nvSpPr>
        <p:spPr>
          <a:xfrm>
            <a:off x="1485178" y="1320791"/>
            <a:ext cx="5984074" cy="3121024"/>
          </a:xfrm>
          <a:prstGeom prst="rect">
            <a:avLst/>
          </a:prstGeom>
          <a:noFill/>
        </p:spPr>
        <p:txBody>
          <a:bodyPr wrap="square" tIns="90000" bIns="90000" rtlCol="0" anchor="t" anchorCtr="0">
            <a:spAutoFit/>
          </a:bodyPr>
          <a:lstStyle/>
          <a:p>
            <a:pPr>
              <a:buSzPct val="111000"/>
            </a:pPr>
            <a:r>
              <a:rPr lang="en-US" altLang="zh-CN" b="1" dirty="0">
                <a:latin typeface="Arial" panose="020B0604020202020204" pitchFamily="34" charset="0"/>
                <a:ea typeface="宋体" panose="02010600030101010101" pitchFamily="2" charset="-122"/>
                <a:cs typeface="Arial" panose="020B0604020202020204" pitchFamily="34" charset="0"/>
              </a:rPr>
              <a:t>Case: The Port of Singapore: </a:t>
            </a:r>
          </a:p>
          <a:p>
            <a:pPr marL="69750" indent="-285750">
              <a:buSzPct val="1110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Emphasis on </a:t>
            </a:r>
            <a:r>
              <a:rPr lang="en-US" altLang="zh-CN" dirty="0" smtClean="0">
                <a:latin typeface="Arial" panose="020B0604020202020204" pitchFamily="34" charset="0"/>
                <a:ea typeface="宋体" panose="02010600030101010101" pitchFamily="2" charset="-122"/>
                <a:cs typeface="Arial" panose="020B0604020202020204" pitchFamily="34" charset="0"/>
              </a:rPr>
              <a:t>long-term </a:t>
            </a:r>
            <a:r>
              <a:rPr lang="en-US" altLang="zh-CN" dirty="0">
                <a:latin typeface="Arial" panose="020B0604020202020204" pitchFamily="34" charset="0"/>
                <a:ea typeface="宋体" panose="02010600030101010101" pitchFamily="2" charset="-122"/>
                <a:cs typeface="Arial" panose="020B0604020202020204" pitchFamily="34" charset="0"/>
              </a:rPr>
              <a:t>planning, </a:t>
            </a:r>
          </a:p>
          <a:p>
            <a:pPr marL="69750" indent="-285750">
              <a:buSzPct val="1110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Stakeholder engagement, and </a:t>
            </a:r>
          </a:p>
          <a:p>
            <a:pPr marL="69750" indent="-285750">
              <a:buSzPct val="1110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Continued innovation </a:t>
            </a:r>
          </a:p>
          <a:p>
            <a:pPr>
              <a:buSzPct val="111000"/>
            </a:pPr>
            <a:r>
              <a:rPr lang="en-US" altLang="zh-CN" dirty="0">
                <a:latin typeface="Arial" panose="020B0604020202020204" pitchFamily="34" charset="0"/>
                <a:ea typeface="宋体" panose="02010600030101010101" pitchFamily="2" charset="-122"/>
                <a:cs typeface="Arial" panose="020B0604020202020204" pitchFamily="34" charset="0"/>
              </a:rPr>
              <a:t>have led the the development cutting-edge port facilities and services. The use automation and AI has contributed to the port’s efficiency and international competitiveness.</a:t>
            </a:r>
          </a:p>
          <a:p>
            <a:pPr marL="69750" indent="-285750">
              <a:buSzPct val="111000"/>
              <a:buFont typeface="Arial" panose="020B0604020202020204" pitchFamily="34" charset="0"/>
              <a:buChar char="•"/>
            </a:pPr>
            <a:endParaRPr lang="en-US" altLang="zh-CN" sz="900" dirty="0">
              <a:latin typeface="Arial" panose="020B0604020202020204" pitchFamily="34" charset="0"/>
              <a:ea typeface="宋体" panose="02010600030101010101" pitchFamily="2" charset="-122"/>
              <a:cs typeface="Arial" panose="020B0604020202020204" pitchFamily="34" charset="0"/>
            </a:endParaRPr>
          </a:p>
          <a:p>
            <a:pPr>
              <a:buSzPct val="111000"/>
            </a:pPr>
            <a:r>
              <a:rPr lang="en-US" altLang="zh-CN" b="1" dirty="0">
                <a:latin typeface="Arial" panose="020B0604020202020204" pitchFamily="34" charset="0"/>
                <a:ea typeface="宋体" panose="02010600030101010101" pitchFamily="2" charset="-122"/>
                <a:cs typeface="Arial" panose="020B0604020202020204" pitchFamily="34" charset="0"/>
              </a:rPr>
              <a:t>Case: The Port of Rotterdam</a:t>
            </a:r>
          </a:p>
          <a:p>
            <a:pPr marL="69750" indent="-285750">
              <a:buSzPct val="1110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Stakeholder collaboration </a:t>
            </a:r>
          </a:p>
          <a:p>
            <a:pPr marL="69750" indent="-285750">
              <a:buSzPct val="1110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Innovation</a:t>
            </a:r>
          </a:p>
          <a:p>
            <a:pPr marL="69750" indent="-285750">
              <a:buSzPct val="111000"/>
              <a:buFont typeface="Arial" panose="020B0604020202020204" pitchFamily="34" charset="0"/>
              <a:buChar char="•"/>
            </a:pPr>
            <a:r>
              <a:rPr lang="en-US" altLang="zh-CN" dirty="0">
                <a:latin typeface="Arial" panose="020B0604020202020204" pitchFamily="34" charset="0"/>
                <a:ea typeface="宋体" panose="02010600030101010101" pitchFamily="2" charset="-122"/>
                <a:cs typeface="Arial" panose="020B0604020202020204" pitchFamily="34" charset="0"/>
              </a:rPr>
              <a:t>Sustainability</a:t>
            </a:r>
          </a:p>
          <a:p>
            <a:pPr>
              <a:buSzPct val="111000"/>
            </a:pPr>
            <a:r>
              <a:rPr lang="en-US" altLang="zh-CN" dirty="0">
                <a:latin typeface="Arial" panose="020B0604020202020204" pitchFamily="34" charset="0"/>
                <a:ea typeface="宋体" panose="02010600030101010101" pitchFamily="2" charset="-122"/>
                <a:cs typeface="Arial" panose="020B0604020202020204" pitchFamily="34" charset="0"/>
              </a:rPr>
              <a:t>have led to </a:t>
            </a:r>
            <a:r>
              <a:rPr lang="en-US" altLang="zh-CN" dirty="0" smtClean="0">
                <a:latin typeface="Arial" panose="020B0604020202020204" pitchFamily="34" charset="0"/>
                <a:ea typeface="宋体" panose="02010600030101010101" pitchFamily="2" charset="-122"/>
                <a:cs typeface="Arial" panose="020B0604020202020204" pitchFamily="34" charset="0"/>
              </a:rPr>
              <a:t>a Master </a:t>
            </a:r>
            <a:r>
              <a:rPr lang="en-US" altLang="zh-CN" dirty="0">
                <a:latin typeface="Arial" panose="020B0604020202020204" pitchFamily="34" charset="0"/>
                <a:ea typeface="宋体" panose="02010600030101010101" pitchFamily="2" charset="-122"/>
                <a:cs typeface="Arial" panose="020B0604020202020204" pitchFamily="34" charset="0"/>
              </a:rPr>
              <a:t>Plan striking </a:t>
            </a:r>
            <a:r>
              <a:rPr lang="en-US" altLang="zh-CN" dirty="0" smtClean="0">
                <a:latin typeface="Arial" panose="020B0604020202020204" pitchFamily="34" charset="0"/>
                <a:ea typeface="宋体" panose="02010600030101010101" pitchFamily="2" charset="-122"/>
                <a:cs typeface="Arial" panose="020B0604020202020204" pitchFamily="34" charset="0"/>
              </a:rPr>
              <a:t>a good </a:t>
            </a:r>
            <a:r>
              <a:rPr lang="en-US" altLang="zh-CN" dirty="0">
                <a:latin typeface="Arial" panose="020B0604020202020204" pitchFamily="34" charset="0"/>
                <a:ea typeface="宋体" panose="02010600030101010101" pitchFamily="2" charset="-122"/>
                <a:cs typeface="Arial" panose="020B0604020202020204" pitchFamily="34" charset="0"/>
              </a:rPr>
              <a:t>balance between economic, environmental and social factors.</a:t>
            </a:r>
          </a:p>
        </p:txBody>
      </p:sp>
    </p:spTree>
    <p:custDataLst>
      <p:tags r:id="rId1"/>
    </p:custDataLst>
    <p:extLst>
      <p:ext uri="{BB962C8B-B14F-4D97-AF65-F5344CB8AC3E}">
        <p14:creationId xmlns:p14="http://schemas.microsoft.com/office/powerpoint/2010/main" val="10721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D9D9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D9D9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D9D9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9D9D9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D9D9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9D9D9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9D9D9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1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9D9D9D"/>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0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9D9D9D"/>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10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9D9D9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283" y="140248"/>
            <a:ext cx="4114293" cy="4850956"/>
          </a:xfrm>
          <a:prstGeom prst="rect">
            <a:avLst/>
          </a:prstGeom>
        </p:spPr>
      </p:pic>
      <p:sp>
        <p:nvSpPr>
          <p:cNvPr id="36" name="Rectangle 3"/>
          <p:cNvSpPr txBox="1">
            <a:spLocks noChangeArrowheads="1"/>
          </p:cNvSpPr>
          <p:nvPr/>
        </p:nvSpPr>
        <p:spPr bwMode="auto">
          <a:xfrm>
            <a:off x="1112294" y="1250361"/>
            <a:ext cx="2636952" cy="1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ea typeface="宋体" panose="02010600030101010101" pitchFamily="2" charset="-122"/>
              </a:defRPr>
            </a:lvl1pPr>
            <a:lvl2pPr marL="742950" indent="-285750" eaLnBrk="0" hangingPunct="0">
              <a:defRPr sz="2000">
                <a:solidFill>
                  <a:schemeClr val="tx1"/>
                </a:solidFill>
                <a:latin typeface="Times New Roman" panose="02020603050405020304" pitchFamily="18" charset="0"/>
                <a:ea typeface="宋体" panose="02010600030101010101" pitchFamily="2" charset="-122"/>
              </a:defRPr>
            </a:lvl2pPr>
            <a:lvl3pPr marL="1143000" indent="-228600" eaLnBrk="0" hangingPunct="0">
              <a:defRPr sz="2000">
                <a:solidFill>
                  <a:schemeClr val="tx1"/>
                </a:solidFill>
                <a:latin typeface="Times New Roman" panose="02020603050405020304" pitchFamily="18" charset="0"/>
                <a:ea typeface="宋体" panose="02010600030101010101" pitchFamily="2" charset="-122"/>
              </a:defRPr>
            </a:lvl3pPr>
            <a:lvl4pPr marL="1600200" indent="-228600" eaLnBrk="0" hangingPunct="0">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宋体" panose="02010600030101010101" pitchFamily="2" charset="-122"/>
              </a:defRPr>
            </a:lvl9pPr>
          </a:lstStyle>
          <a:p>
            <a:r>
              <a:rPr lang="en-GB" altLang="zh-CN" sz="1200" b="1" u="sng" dirty="0">
                <a:latin typeface="Arial" panose="020B0604020202020204" pitchFamily="34" charset="0"/>
                <a:cs typeface="Arial" panose="020B0604020202020204" pitchFamily="34" charset="0"/>
              </a:rPr>
              <a:t>Innovative highlights </a:t>
            </a:r>
          </a:p>
          <a:p>
            <a:pPr marL="135000" indent="-135000">
              <a:buFontTx/>
              <a:buChar char="-"/>
            </a:pPr>
            <a:r>
              <a:rPr lang="en-GB" altLang="zh-CN" sz="1200" dirty="0">
                <a:latin typeface="Arial" panose="020B0604020202020204" pitchFamily="34" charset="0"/>
                <a:cs typeface="Arial" panose="020B0604020202020204" pitchFamily="34" charset="0"/>
              </a:rPr>
              <a:t>Design: consolidation</a:t>
            </a:r>
          </a:p>
          <a:p>
            <a:pPr marL="135000" indent="-135000">
              <a:buFontTx/>
              <a:buChar char="-"/>
            </a:pPr>
            <a:r>
              <a:rPr lang="en-GB" altLang="zh-CN" sz="1200" dirty="0">
                <a:latin typeface="Arial" panose="020B0604020202020204" pitchFamily="34" charset="0"/>
                <a:cs typeface="Arial" panose="020B0604020202020204" pitchFamily="34" charset="0"/>
              </a:rPr>
              <a:t>Construction: Caissons</a:t>
            </a:r>
          </a:p>
          <a:p>
            <a:pPr marL="135000" indent="-135000">
              <a:buFontTx/>
              <a:buChar char="-"/>
            </a:pPr>
            <a:r>
              <a:rPr lang="en-GB" altLang="zh-CN" sz="1200" dirty="0">
                <a:latin typeface="Arial" panose="020B0604020202020204" pitchFamily="34" charset="0"/>
                <a:cs typeface="Arial" panose="020B0604020202020204" pitchFamily="34" charset="0"/>
              </a:rPr>
              <a:t>Berthing: JIT</a:t>
            </a:r>
          </a:p>
          <a:p>
            <a:pPr marL="135000" indent="-135000">
              <a:buFontTx/>
              <a:buChar char="-"/>
            </a:pPr>
            <a:r>
              <a:rPr lang="en-GB" altLang="zh-CN" sz="1200" dirty="0">
                <a:latin typeface="Arial" panose="020B0604020202020204" pitchFamily="34" charset="0"/>
                <a:cs typeface="Arial" panose="020B0604020202020204" pitchFamily="34" charset="0"/>
              </a:rPr>
              <a:t>Handling: Semi- automation</a:t>
            </a:r>
          </a:p>
          <a:p>
            <a:pPr marL="135000" indent="-135000">
              <a:buFontTx/>
              <a:buChar char="-"/>
            </a:pPr>
            <a:r>
              <a:rPr lang="en-GB" altLang="zh-CN" sz="1200" dirty="0">
                <a:latin typeface="Arial" panose="020B0604020202020204" pitchFamily="34" charset="0"/>
                <a:cs typeface="Arial" panose="020B0604020202020204" pitchFamily="34" charset="0"/>
              </a:rPr>
              <a:t>Documentation: online</a:t>
            </a:r>
          </a:p>
          <a:p>
            <a:pPr marL="135000" indent="-135000">
              <a:buFontTx/>
              <a:buChar char="-"/>
            </a:pPr>
            <a:r>
              <a:rPr lang="en-GB" altLang="zh-CN" sz="1200" dirty="0">
                <a:latin typeface="Arial" panose="020B0604020202020204" pitchFamily="34" charset="0"/>
                <a:cs typeface="Arial" panose="020B0604020202020204" pitchFamily="34" charset="0"/>
              </a:rPr>
              <a:t>Energy: electrification</a:t>
            </a:r>
          </a:p>
          <a:p>
            <a:pPr marL="135000" indent="-135000">
              <a:buFontTx/>
              <a:buChar char="-"/>
            </a:pPr>
            <a:r>
              <a:rPr lang="en-GB" altLang="zh-CN" sz="1200" dirty="0">
                <a:latin typeface="Arial" panose="020B0604020202020204" pitchFamily="34" charset="0"/>
                <a:cs typeface="Arial" panose="020B0604020202020204" pitchFamily="34" charset="0"/>
              </a:rPr>
              <a:t>Warehouses in the air.</a:t>
            </a:r>
          </a:p>
          <a:p>
            <a:pPr marL="135000" indent="-135000">
              <a:buFontTx/>
              <a:buChar char="-"/>
            </a:pPr>
            <a:r>
              <a:rPr lang="en-GB" altLang="zh-CN" sz="1200" dirty="0">
                <a:latin typeface="Arial" panose="020B0604020202020204" pitchFamily="34" charset="0"/>
                <a:cs typeface="Arial" panose="020B0604020202020204" pitchFamily="34" charset="0"/>
              </a:rPr>
              <a:t>Waiting time: not wasted</a:t>
            </a:r>
          </a:p>
          <a:p>
            <a:endParaRPr lang="en-GB" altLang="zh-CN" sz="1200" dirty="0">
              <a:latin typeface="Arial" panose="020B0604020202020204" pitchFamily="34" charset="0"/>
              <a:cs typeface="Arial" panose="020B0604020202020204" pitchFamily="34" charset="0"/>
            </a:endParaRPr>
          </a:p>
          <a:p>
            <a:pPr marL="214313" indent="-214313">
              <a:spcBef>
                <a:spcPct val="20000"/>
              </a:spcBef>
              <a:buFontTx/>
              <a:buChar char="-"/>
            </a:pPr>
            <a:endParaRPr lang="en-GB" altLang="zh-CN" sz="1200" i="1" dirty="0">
              <a:latin typeface="Arial" panose="020B0604020202020204" pitchFamily="34" charset="0"/>
              <a:cs typeface="Arial" panose="020B0604020202020204" pitchFamily="34" charset="0"/>
            </a:endParaRPr>
          </a:p>
        </p:txBody>
      </p:sp>
      <p:sp>
        <p:nvSpPr>
          <p:cNvPr id="37" name="标题 1"/>
          <p:cNvSpPr>
            <a:spLocks noGrp="1"/>
          </p:cNvSpPr>
          <p:nvPr>
            <p:ph type="title"/>
          </p:nvPr>
        </p:nvSpPr>
        <p:spPr>
          <a:xfrm>
            <a:off x="1091246" y="107300"/>
            <a:ext cx="2515271" cy="456314"/>
          </a:xfrm>
        </p:spPr>
        <p:txBody>
          <a:bodyPr>
            <a:noAutofit/>
          </a:bodyPr>
          <a:lstStyle/>
          <a:p>
            <a:pPr algn="ctr"/>
            <a:r>
              <a:rPr lang="en-US" altLang="zh-CN" sz="1600" b="1" dirty="0" smtClean="0">
                <a:latin typeface="Arial" panose="020B0604020202020204" pitchFamily="34" charset="0"/>
                <a:cs typeface="Arial" panose="020B0604020202020204" pitchFamily="34" charset="0"/>
              </a:rPr>
              <a:t>TUAS </a:t>
            </a:r>
            <a:r>
              <a:rPr lang="en-US" altLang="zh-CN" sz="1600" b="1" dirty="0">
                <a:latin typeface="Arial" panose="020B0604020202020204" pitchFamily="34" charset="0"/>
                <a:cs typeface="Arial" panose="020B0604020202020204" pitchFamily="34" charset="0"/>
              </a:rPr>
              <a:t>Port – Singapore </a:t>
            </a:r>
            <a:endParaRPr lang="zh-CN" altLang="en-US" sz="1600" b="1" dirty="0">
              <a:latin typeface="Arial" panose="020B0604020202020204" pitchFamily="34" charset="0"/>
              <a:cs typeface="Arial" panose="020B0604020202020204" pitchFamily="34" charset="0"/>
            </a:endParaRPr>
          </a:p>
        </p:txBody>
      </p:sp>
      <p:sp>
        <p:nvSpPr>
          <p:cNvPr id="2" name="Rectangle 1"/>
          <p:cNvSpPr/>
          <p:nvPr/>
        </p:nvSpPr>
        <p:spPr>
          <a:xfrm>
            <a:off x="1112294" y="604030"/>
            <a:ext cx="2607526" cy="646331"/>
          </a:xfrm>
          <a:prstGeom prst="rect">
            <a:avLst/>
          </a:prstGeom>
          <a:solidFill>
            <a:schemeClr val="accent5">
              <a:lumMod val="40000"/>
              <a:lumOff val="60000"/>
            </a:schemeClr>
          </a:solidFill>
        </p:spPr>
        <p:txBody>
          <a:bodyPr wrap="square">
            <a:spAutoFit/>
          </a:bodyPr>
          <a:lstStyle/>
          <a:p>
            <a:r>
              <a:rPr lang="en-GB" sz="1200" dirty="0"/>
              <a:t>A consolidated mega terminal with </a:t>
            </a:r>
            <a:r>
              <a:rPr lang="en-GB" sz="1200" dirty="0" smtClean="0"/>
              <a:t>66 berths, 26km, and a </a:t>
            </a:r>
            <a:r>
              <a:rPr lang="en-GB" sz="1200" dirty="0"/>
              <a:t>total capacity </a:t>
            </a:r>
            <a:r>
              <a:rPr lang="en-GB" sz="1200" dirty="0" smtClean="0"/>
              <a:t>of </a:t>
            </a:r>
            <a:r>
              <a:rPr lang="en-GB" sz="1200" dirty="0"/>
              <a:t>65 million TEU, </a:t>
            </a:r>
            <a:r>
              <a:rPr lang="en-GB" sz="1200" dirty="0"/>
              <a:t>for 2040</a:t>
            </a:r>
            <a:endParaRPr lang="en-GB" sz="1200" dirty="0"/>
          </a:p>
        </p:txBody>
      </p:sp>
      <p:cxnSp>
        <p:nvCxnSpPr>
          <p:cNvPr id="4" name="Straight Arrow Connector 3"/>
          <p:cNvCxnSpPr/>
          <p:nvPr/>
        </p:nvCxnSpPr>
        <p:spPr>
          <a:xfrm flipH="1">
            <a:off x="4939645" y="4284482"/>
            <a:ext cx="742361" cy="12019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5" name="Picture 4"/>
          <p:cNvPicPr>
            <a:picLocks noChangeAspect="1"/>
          </p:cNvPicPr>
          <p:nvPr/>
        </p:nvPicPr>
        <p:blipFill>
          <a:blip r:embed="rId4"/>
          <a:stretch>
            <a:fillRect/>
          </a:stretch>
        </p:blipFill>
        <p:spPr>
          <a:xfrm>
            <a:off x="929433" y="3640276"/>
            <a:ext cx="2823843" cy="1350927"/>
          </a:xfrm>
          <a:prstGeom prst="rect">
            <a:avLst/>
          </a:prstGeom>
        </p:spPr>
      </p:pic>
      <p:sp>
        <p:nvSpPr>
          <p:cNvPr id="7" name="Oval 6"/>
          <p:cNvSpPr/>
          <p:nvPr/>
        </p:nvSpPr>
        <p:spPr>
          <a:xfrm>
            <a:off x="5682006" y="3938049"/>
            <a:ext cx="494908" cy="434811"/>
          </a:xfrm>
          <a:prstGeom prst="ellipse">
            <a:avLst/>
          </a:prstGeom>
          <a:solidFill>
            <a:schemeClr val="bg2">
              <a:alpha val="12000"/>
            </a:schemeClr>
          </a:solidFill>
          <a:ln w="6350">
            <a:solidFill>
              <a:srgbClr val="FF0000"/>
            </a:solidFill>
          </a:ln>
          <a:effectLst>
            <a:outerShdw blurRad="101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 name="Rectangle 13"/>
          <p:cNvSpPr/>
          <p:nvPr/>
        </p:nvSpPr>
        <p:spPr>
          <a:xfrm>
            <a:off x="929433" y="2954740"/>
            <a:ext cx="2819813" cy="707886"/>
          </a:xfrm>
          <a:prstGeom prst="rect">
            <a:avLst/>
          </a:prstGeom>
          <a:noFill/>
        </p:spPr>
        <p:txBody>
          <a:bodyPr wrap="square">
            <a:spAutoFit/>
          </a:bodyPr>
          <a:lstStyle/>
          <a:p>
            <a:r>
              <a:rPr lang="en-GB" sz="1000" dirty="0" smtClean="0"/>
              <a:t>2012 announced by Minister; 2015 phase 1 reclaim work started; 2018 phase 2 started; Nov 2021 reclaim work at phase 1 completed, Dec 2022, first 2 berths at phase 1 operational.</a:t>
            </a:r>
            <a:endParaRPr lang="en-GB" sz="1000" dirty="0"/>
          </a:p>
        </p:txBody>
      </p:sp>
    </p:spTree>
    <p:custDataLst>
      <p:tags r:id="rId1"/>
    </p:custDataLst>
    <p:extLst>
      <p:ext uri="{BB962C8B-B14F-4D97-AF65-F5344CB8AC3E}">
        <p14:creationId xmlns:p14="http://schemas.microsoft.com/office/powerpoint/2010/main" val="38965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35" presetClass="emph" presetSubtype="0" repeatCount="5000" fill="hold" nodeType="withEffect">
                                  <p:stCondLst>
                                    <p:cond delay="1000"/>
                                  </p:stCondLst>
                                  <p:childTnLst>
                                    <p:anim calcmode="discrete" valueType="str">
                                      <p:cBhvr>
                                        <p:cTn id="1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2000"/>
                                        <p:tgtEl>
                                          <p:spTgt spid="36"/>
                                        </p:tgtEl>
                                      </p:cBhvr>
                                    </p:animEffect>
                                  </p:childTnLst>
                                </p:cTn>
                              </p:par>
                              <p:par>
                                <p:cTn id="26" presetID="22" presetClass="entr" presetSubtype="8"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2" grpId="0" animBg="1"/>
      <p:bldP spid="7"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4"/>
          <a:srcRect l="50000" b="38084"/>
          <a:stretch>
            <a:fillRect/>
          </a:stretch>
        </p:blipFill>
        <p:spPr>
          <a:xfrm>
            <a:off x="4572000" y="0"/>
            <a:ext cx="4572000" cy="3184701"/>
          </a:xfrm>
          <a:prstGeom prst="rect">
            <a:avLst/>
          </a:prstGeom>
          <a:noFill/>
          <a:ln>
            <a:noFill/>
          </a:ln>
        </p:spPr>
      </p:pic>
      <p:pic>
        <p:nvPicPr>
          <p:cNvPr id="83" name="Google Shape;83;p15"/>
          <p:cNvPicPr preferRelativeResize="0"/>
          <p:nvPr/>
        </p:nvPicPr>
        <p:blipFill>
          <a:blip r:embed="rId5"/>
          <a:stretch>
            <a:fillRect/>
          </a:stretch>
        </p:blipFill>
        <p:spPr>
          <a:xfrm>
            <a:off x="364875" y="220050"/>
            <a:ext cx="2380101" cy="1033675"/>
          </a:xfrm>
          <a:prstGeom prst="rect">
            <a:avLst/>
          </a:prstGeom>
          <a:noFill/>
          <a:ln>
            <a:noFill/>
          </a:ln>
        </p:spPr>
      </p:pic>
      <p:pic>
        <p:nvPicPr>
          <p:cNvPr id="84" name="Google Shape;84;p15"/>
          <p:cNvPicPr preferRelativeResize="0"/>
          <p:nvPr/>
        </p:nvPicPr>
        <p:blipFill>
          <a:blip r:embed="rId6"/>
          <a:stretch>
            <a:fillRect/>
          </a:stretch>
        </p:blipFill>
        <p:spPr>
          <a:xfrm>
            <a:off x="7273663" y="4406648"/>
            <a:ext cx="1123738" cy="632124"/>
          </a:xfrm>
          <a:prstGeom prst="rect">
            <a:avLst/>
          </a:prstGeom>
          <a:noFill/>
          <a:ln>
            <a:noFill/>
          </a:ln>
        </p:spPr>
      </p:pic>
      <p:pic>
        <p:nvPicPr>
          <p:cNvPr id="85" name="Google Shape;85;p15"/>
          <p:cNvPicPr preferRelativeResize="0"/>
          <p:nvPr/>
        </p:nvPicPr>
        <p:blipFill rotWithShape="1">
          <a:blip r:embed="rId7"/>
          <a:srcRect l="26097" t="27616" r="23628" b="30766"/>
          <a:stretch>
            <a:fillRect/>
          </a:stretch>
        </p:blipFill>
        <p:spPr>
          <a:xfrm>
            <a:off x="4933146" y="4406643"/>
            <a:ext cx="1356975" cy="632131"/>
          </a:xfrm>
          <a:prstGeom prst="rect">
            <a:avLst/>
          </a:prstGeom>
          <a:noFill/>
          <a:ln>
            <a:noFill/>
          </a:ln>
        </p:spPr>
      </p:pic>
      <p:pic>
        <p:nvPicPr>
          <p:cNvPr id="86" name="Google Shape;86;p15"/>
          <p:cNvPicPr preferRelativeResize="0"/>
          <p:nvPr/>
        </p:nvPicPr>
        <p:blipFill rotWithShape="1">
          <a:blip r:embed="rId4"/>
          <a:srcRect l="54318" t="6070" r="3567" b="52998"/>
          <a:stretch>
            <a:fillRect/>
          </a:stretch>
        </p:blipFill>
        <p:spPr>
          <a:xfrm rot="10800000">
            <a:off x="1" y="3038124"/>
            <a:ext cx="3850949" cy="2105376"/>
          </a:xfrm>
          <a:prstGeom prst="rect">
            <a:avLst/>
          </a:prstGeom>
          <a:noFill/>
          <a:ln>
            <a:noFill/>
          </a:ln>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0986" y="136477"/>
            <a:ext cx="4632677" cy="4761363"/>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130" y="1658203"/>
            <a:ext cx="2309006" cy="1910687"/>
          </a:xfrm>
          <a:prstGeom prst="rect">
            <a:avLst/>
          </a:prstGeom>
        </p:spPr>
      </p:pic>
    </p:spTree>
    <p:custDataLst>
      <p:tags r:id="rId1"/>
    </p:custDataLst>
    <p:extLst>
      <p:ext uri="{BB962C8B-B14F-4D97-AF65-F5344CB8AC3E}">
        <p14:creationId xmlns:p14="http://schemas.microsoft.com/office/powerpoint/2010/main" val="13781581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501</Words>
  <Application>Microsoft Office PowerPoint</Application>
  <PresentationFormat>On-screen Show (16:9)</PresentationFormat>
  <Paragraphs>84</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Montserrat SemiBold</vt:lpstr>
      <vt:lpstr>Montserrat ExtraLight</vt:lpstr>
      <vt:lpstr>Montserrat ExtraBold</vt:lpstr>
      <vt:lpstr>Arial</vt:lpstr>
      <vt:lpstr>宋体</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TUAS Port – Singapore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iscia diretor</dc:creator>
  <cp:lastModifiedBy>Shuo Ma</cp:lastModifiedBy>
  <cp:revision>13</cp:revision>
  <dcterms:created xsi:type="dcterms:W3CDTF">2023-08-21T13:18:49Z</dcterms:created>
  <dcterms:modified xsi:type="dcterms:W3CDTF">2023-09-11T23:32:25Z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139AEC9B4ECC4CC3968F1460EE232AD6</vt:lpwstr>
  </property>
  <property fmtid="{D5CDD505-2E9C-101B-9397-08002B2CF9AE}" pid="3" name="KSOProductBuildVer">
    <vt:lpwstr>1046-11.2.0.11388</vt:lpwstr>
  </property>
  <property fmtid="{D5CDD505-2E9C-101B-9397-08002B2CF9AE}" pid="4" name="ArticulateGUID">
    <vt:lpwstr>043700BF-8959-44AE-A31D-F1DE03DBD002</vt:lpwstr>
  </property>
  <property fmtid="{D5CDD505-2E9C-101B-9397-08002B2CF9AE}" pid="5" name="ArticulatePath">
    <vt:lpwstr>PRESENTAÇÃO - Shuo Ma</vt:lpwstr>
  </property>
</Properties>
</file>