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2" r:id="rId7"/>
    <p:sldId id="263" r:id="rId8"/>
    <p:sldId id="264" r:id="rId9"/>
    <p:sldId id="261" r:id="rId10"/>
  </p:sldIdLst>
  <p:sldSz cx="9144000" cy="5143500" type="screen16x9"/>
  <p:notesSz cx="6858000" cy="9144000"/>
  <p:embeddedFontLst>
    <p:embeddedFont>
      <p:font typeface="Montserrat ExtraBold" panose="00000900000000000000"/>
      <p:bold r:id="rId14"/>
    </p:embeddedFont>
    <p:embeddedFont>
      <p:font typeface="Montserrat" panose="00000500000000000000"/>
      <p:regular r:id="rId15"/>
      <p:bold r:id="rId16"/>
      <p:italic r:id="rId17"/>
      <p:boldItalic r:id="rId18"/>
    </p:embeddedFont>
    <p:embeddedFont>
      <p:font typeface="Montserrat Light" panose="00000400000000000000"/>
      <p:regular r:id="rId19"/>
      <p:bold r:id="rId20"/>
      <p:italic r:id="rId21"/>
      <p:boldItalic r:id="rId22"/>
    </p:embeddedFont>
    <p:embeddedFont>
      <p:font typeface="Montserrat ExtraLight" panose="0000030000000000000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font" Target="fonts/font13.fntdata"/><Relationship Id="rId25" Type="http://schemas.openxmlformats.org/officeDocument/2006/relationships/font" Target="fonts/font12.fntdata"/><Relationship Id="rId24" Type="http://schemas.openxmlformats.org/officeDocument/2006/relationships/font" Target="fonts/font11.fntdata"/><Relationship Id="rId23" Type="http://schemas.openxmlformats.org/officeDocument/2006/relationships/font" Target="fonts/font10.fntdata"/><Relationship Id="rId22" Type="http://schemas.openxmlformats.org/officeDocument/2006/relationships/font" Target="fonts/font9.fntdata"/><Relationship Id="rId21" Type="http://schemas.openxmlformats.org/officeDocument/2006/relationships/font" Target="fonts/font8.fntdata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52a18020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752a18020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52a1802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52a1802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52a18020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52a18020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52a18020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752a18020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https://conhecimento.ibgc.org.br/Paginas/Publicacao.aspx?PubId=24640" TargetMode="Externa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s://www.amcham.com.br/noticias/comercio-exterior/brasil-e-estados-unidos-tudo-o-que-voce-precisa-saber-ao-estabelecer-relacoes-comerciais-com-os-eua" TargetMode="Externa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hyperlink" Target="https://worldjusticeproject.org/about-us/overview/what-rule-law" TargetMode="Externa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s://institutohori.org.br/100-anos-da-semana-de-arte-moderna-de-22/" TargetMode="Externa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1500" y="310250"/>
            <a:ext cx="3625924" cy="162412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624200" y="2019600"/>
            <a:ext cx="6009600" cy="17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chemeClr val="lt1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rPr>
              <a:t>BRASILIDADE E GOVERNANÇA: DESAFIOS E OPORTUNIDADES</a:t>
            </a:r>
            <a:endParaRPr sz="3000" dirty="0">
              <a:solidFill>
                <a:schemeClr val="lt1"/>
              </a:solidFill>
              <a:latin typeface="Montserrat ExtraBold" panose="00000900000000000000"/>
              <a:ea typeface="Montserrat ExtraBold" panose="00000900000000000000"/>
              <a:cs typeface="Montserrat ExtraBold" panose="00000900000000000000"/>
              <a:sym typeface="Montserrat ExtraBold" panose="00000900000000000000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24200" y="3733500"/>
            <a:ext cx="60096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JOVACY PETER FILHO</a:t>
            </a:r>
            <a:endParaRPr b="1" dirty="0">
              <a:solidFill>
                <a:schemeClr val="lt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624200" y="4114500"/>
            <a:ext cx="6009600" cy="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lt1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rPr>
              <a:t>ADVOGADO. MESTRE E DOUTORANDO EM DIREITO. ESPECIALISTA EM CRIMES CORPORATIVOS, INVESTIGAÇÕES INTERNAS E COMPLIANCE. EX-PRESIDENTE DO CONSELHO ESTADUAL DE ÉTICA PÚBLICA DO ESPÍRITO SANTO. PROFESSOR NOS CURSOS DE PÓS-GRADUAÇÃO DA UNIVERSIDADE PRESBITERIANA MACKENZIE (SP) E NA FAESA (ES)</a:t>
            </a:r>
            <a:endParaRPr sz="1100" dirty="0">
              <a:solidFill>
                <a:schemeClr val="lt1"/>
              </a:solidFill>
              <a:latin typeface="Montserrat Light" panose="00000400000000000000"/>
              <a:ea typeface="Montserrat Light" panose="00000400000000000000"/>
              <a:cs typeface="Montserrat Light" panose="00000400000000000000"/>
              <a:sym typeface="Montserrat Light" panose="00000400000000000000"/>
            </a:endParaRPr>
          </a:p>
        </p:txBody>
      </p:sp>
      <p:cxnSp>
        <p:nvCxnSpPr>
          <p:cNvPr id="73" name="Google Shape;73;p14"/>
          <p:cNvCxnSpPr/>
          <p:nvPr/>
        </p:nvCxnSpPr>
        <p:spPr>
          <a:xfrm>
            <a:off x="1459578" y="3552189"/>
            <a:ext cx="4730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4" name="Google Shape;74;p1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313775" y="2714938"/>
            <a:ext cx="1488446" cy="83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5"/>
          <a:srcRect l="26252" t="26896" r="24979" b="30660"/>
          <a:stretch>
            <a:fillRect/>
          </a:stretch>
        </p:blipFill>
        <p:spPr>
          <a:xfrm>
            <a:off x="7438424" y="2146163"/>
            <a:ext cx="1239175" cy="60684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7511850" y="1794050"/>
            <a:ext cx="10923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Montserrat ExtraLight" panose="00000300000000000000"/>
                <a:ea typeface="Montserrat ExtraLight" panose="00000300000000000000"/>
                <a:cs typeface="Montserrat ExtraLight" panose="00000300000000000000"/>
                <a:sym typeface="Montserrat ExtraLight" panose="00000300000000000000"/>
              </a:rPr>
              <a:t>REALIZAÇÃO</a:t>
            </a:r>
            <a:endParaRPr sz="1000">
              <a:solidFill>
                <a:schemeClr val="lt1"/>
              </a:solidFill>
              <a:latin typeface="Montserrat ExtraLight" panose="00000300000000000000"/>
              <a:ea typeface="Montserrat ExtraLight" panose="00000300000000000000"/>
              <a:cs typeface="Montserrat ExtraLight" panose="00000300000000000000"/>
              <a:sym typeface="Montserrat ExtraLight" panose="00000300000000000000"/>
            </a:endParaRPr>
          </a:p>
        </p:txBody>
      </p:sp>
      <p:cxnSp>
        <p:nvCxnSpPr>
          <p:cNvPr id="77" name="Google Shape;77;p14"/>
          <p:cNvCxnSpPr/>
          <p:nvPr/>
        </p:nvCxnSpPr>
        <p:spPr>
          <a:xfrm rot="10800000" flipH="1">
            <a:off x="7395450" y="2111725"/>
            <a:ext cx="1345800" cy="13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35" y="1066494"/>
            <a:ext cx="6393087" cy="3737861"/>
          </a:xfrm>
          <a:prstGeom prst="rect">
            <a:avLst/>
          </a:prstGeom>
        </p:spPr>
      </p:pic>
      <p:pic>
        <p:nvPicPr>
          <p:cNvPr id="83" name="Google Shape;83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27366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5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530925" y="1576125"/>
            <a:ext cx="3240000" cy="27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GOVERNANÇA E CULTURA</a:t>
            </a:r>
            <a:endParaRPr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Afinal, o que é governança?</a:t>
            </a: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O tributo dos conceitos às suas origens culturais;</a:t>
            </a: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Governança e compliance (conformidade + integridade)</a:t>
            </a: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7296113" y="3443525"/>
            <a:ext cx="1713201" cy="305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rPr>
              <a:t>Fonte: IBGC</a:t>
            </a:r>
            <a:r>
              <a:rPr lang="pt-BR" sz="1000" dirty="0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rPr>
              <a:t> (</a:t>
            </a:r>
            <a:r>
              <a:rPr lang="pt-BR" sz="1000" dirty="0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  <a:hlinkClick r:id="rId5"/>
              </a:rPr>
              <a:t>https://conhecimento.ibgc.org.br/Paginas/</a:t>
            </a:r>
            <a:r>
              <a:rPr lang="pt-BR" sz="1000" dirty="0" err="1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  <a:hlinkClick r:id="rId5"/>
              </a:rPr>
              <a:t>Publicacao.aspx?PubId</a:t>
            </a:r>
            <a:r>
              <a:rPr lang="pt-BR" sz="1000" dirty="0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  <a:hlinkClick r:id="rId5"/>
              </a:rPr>
              <a:t>=24640</a:t>
            </a:r>
            <a:r>
              <a:rPr lang="pt-BR" sz="1000" dirty="0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rPr>
              <a:t>) </a:t>
            </a:r>
            <a:endParaRPr sz="1000" dirty="0">
              <a:latin typeface="Montserrat Light" panose="00000400000000000000"/>
              <a:ea typeface="Montserrat Light" panose="00000400000000000000"/>
              <a:cs typeface="Montserrat Light" panose="00000400000000000000"/>
              <a:sym typeface="Montserrat Light" panose="0000040000000000000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829786"/>
            <a:ext cx="2496251" cy="3483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530925" y="1576125"/>
            <a:ext cx="3240000" cy="27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BRASILIDADE</a:t>
            </a:r>
            <a:endParaRPr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O que faz do brasil, Brasil? </a:t>
            </a: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(Roberto </a:t>
            </a:r>
            <a:r>
              <a:rPr lang="pt-BR" sz="1200" dirty="0" err="1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Damatta</a:t>
            </a:r>
            <a:r>
              <a:rPr lang="pt-BR" sz="1200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)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Do jeitinho à malandragem: mitos que nos (</a:t>
            </a:r>
            <a:r>
              <a:rPr lang="pt-BR" dirty="0" err="1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des</a:t>
            </a:r>
            <a:r>
              <a:rPr lang="pt-BR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)constituem</a:t>
            </a: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Brasilidade e </a:t>
            </a:r>
            <a:r>
              <a:rPr lang="pt-BR" i="1" dirty="0" err="1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rule</a:t>
            </a:r>
            <a:r>
              <a:rPr lang="pt-BR" i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 </a:t>
            </a:r>
            <a:r>
              <a:rPr lang="pt-BR" i="1" dirty="0" err="1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of</a:t>
            </a:r>
            <a:r>
              <a:rPr lang="pt-BR" i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 </a:t>
            </a:r>
            <a:r>
              <a:rPr lang="pt-BR" i="1" dirty="0" err="1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law</a:t>
            </a:r>
            <a:endParaRPr lang="pt-BR" i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749402" y="3715724"/>
            <a:ext cx="34911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rPr>
              <a:t>Fonte: AMCHAM</a:t>
            </a:r>
            <a:r>
              <a:rPr lang="pt-BR" sz="1000" dirty="0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rPr>
              <a:t> (</a:t>
            </a:r>
            <a:r>
              <a:rPr lang="pt-BR" sz="1000" dirty="0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  <a:hlinkClick r:id="rId5"/>
              </a:rPr>
              <a:t>https://www.amcham.com.br/noticias/comercio-exterior/brasil-e-estados-unidos-tudo-o-que-voce-precisa-saber-ao-estabelecer-relacoes-comerciais-com-os-eua</a:t>
            </a:r>
            <a:r>
              <a:rPr lang="pt-BR" sz="1000" dirty="0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rPr>
              <a:t>) </a:t>
            </a:r>
            <a:endParaRPr sz="1000" dirty="0">
              <a:latin typeface="Montserrat Light" panose="00000400000000000000"/>
              <a:ea typeface="Montserrat Light" panose="00000400000000000000"/>
              <a:cs typeface="Montserrat Light" panose="00000400000000000000"/>
              <a:sym typeface="Montserrat Light" panose="0000040000000000000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0925" y="1434440"/>
            <a:ext cx="4572001" cy="2176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530925" y="1576125"/>
            <a:ext cx="3240000" cy="27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123146" y="4027293"/>
            <a:ext cx="34911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rPr>
              <a:t>Fonte: WORLD JUSTICE PROJECT</a:t>
            </a:r>
            <a:r>
              <a:rPr lang="pt-BR" sz="1000" dirty="0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rPr>
              <a:t> (</a:t>
            </a:r>
            <a:r>
              <a:rPr lang="pt-BR" sz="1000" dirty="0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  <a:hlinkClick r:id="rId5"/>
              </a:rPr>
              <a:t>https://worldjusticeproject.org/</a:t>
            </a:r>
            <a:r>
              <a:rPr lang="pt-BR" sz="1000" dirty="0" err="1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  <a:hlinkClick r:id="rId5"/>
              </a:rPr>
              <a:t>about-us</a:t>
            </a:r>
            <a:r>
              <a:rPr lang="pt-BR" sz="1000" dirty="0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  <a:hlinkClick r:id="rId5"/>
              </a:rPr>
              <a:t>/overview/</a:t>
            </a:r>
            <a:r>
              <a:rPr lang="pt-BR" sz="1000" dirty="0" err="1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  <a:hlinkClick r:id="rId5"/>
              </a:rPr>
              <a:t>what-rule-law</a:t>
            </a:r>
            <a:r>
              <a:rPr lang="pt-BR" sz="1000" dirty="0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rPr>
              <a:t>) </a:t>
            </a:r>
            <a:endParaRPr sz="1000" dirty="0">
              <a:latin typeface="Montserrat Light" panose="00000400000000000000"/>
              <a:ea typeface="Montserrat Light" panose="00000400000000000000"/>
              <a:cs typeface="Montserrat Light" panose="00000400000000000000"/>
              <a:sym typeface="Montserrat Light" panose="0000040000000000000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925" y="1564894"/>
            <a:ext cx="3713697" cy="2432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5209" y="1858009"/>
            <a:ext cx="3219450" cy="428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3171" y="2449061"/>
            <a:ext cx="4283526" cy="1531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Elipse 13"/>
          <p:cNvSpPr/>
          <p:nvPr/>
        </p:nvSpPr>
        <p:spPr>
          <a:xfrm>
            <a:off x="7913499" y="2659766"/>
            <a:ext cx="755093" cy="4663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8126819" y="3352801"/>
            <a:ext cx="3284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1"/>
          <a:srcRect l="50000" b="38084"/>
          <a:stretch>
            <a:fillRect/>
          </a:stretch>
        </p:blipFill>
        <p:spPr>
          <a:xfrm>
            <a:off x="4572000" y="0"/>
            <a:ext cx="4572000" cy="318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4875" y="220050"/>
            <a:ext cx="2380101" cy="1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96113" y="4406648"/>
            <a:ext cx="1123738" cy="6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/>
          <a:srcRect l="26097" t="27616" r="23628" b="30766"/>
          <a:stretch>
            <a:fillRect/>
          </a:stretch>
        </p:blipFill>
        <p:spPr>
          <a:xfrm>
            <a:off x="4933146" y="4406643"/>
            <a:ext cx="1356975" cy="63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1"/>
          <a:srcRect l="54318" t="6070" r="3567" b="52998"/>
          <a:stretch>
            <a:fillRect/>
          </a:stretch>
        </p:blipFill>
        <p:spPr>
          <a:xfrm rot="10800000">
            <a:off x="1" y="3038124"/>
            <a:ext cx="3850949" cy="2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530925" y="1576125"/>
            <a:ext cx="3240000" cy="27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CONCLUSÃO</a:t>
            </a:r>
            <a:endParaRPr b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Desafios oriundos da globalização</a:t>
            </a:r>
            <a:endParaRPr lang="pt-BR" sz="1200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Oportunidades para o setor portuário e o resgate de uma outra brasilidade</a:t>
            </a: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Um framework é possível?</a:t>
            </a:r>
            <a:endParaRPr lang="pt-BR" i="1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dirty="0">
              <a:solidFill>
                <a:schemeClr val="dk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738335" y="3854749"/>
            <a:ext cx="34911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rPr>
              <a:t>Fonte: INSTITUTO HORI</a:t>
            </a:r>
            <a:r>
              <a:rPr lang="pt-BR" sz="1000" dirty="0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rPr>
              <a:t> (</a:t>
            </a:r>
            <a:r>
              <a:rPr lang="pt-BR" sz="1000" dirty="0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  <a:hlinkClick r:id="rId5"/>
              </a:rPr>
              <a:t>https://institutohori.org.br/100-anos-da-semana-de-arte-moderna-de-22/</a:t>
            </a:r>
            <a:r>
              <a:rPr lang="pt-BR" sz="1000" dirty="0"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rPr>
              <a:t>) </a:t>
            </a:r>
            <a:endParaRPr sz="1000" dirty="0">
              <a:latin typeface="Montserrat Light" panose="00000400000000000000"/>
              <a:ea typeface="Montserrat Light" panose="00000400000000000000"/>
              <a:cs typeface="Montserrat Light" panose="00000400000000000000"/>
              <a:sym typeface="Montserrat Light" panose="0000040000000000000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2245" y="866033"/>
            <a:ext cx="3730519" cy="2988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5300" y="234050"/>
            <a:ext cx="3442449" cy="154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400425" y="4162950"/>
            <a:ext cx="1488446" cy="83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 rotWithShape="1">
          <a:blip r:embed="rId5"/>
          <a:srcRect l="26252" t="26896" r="24979" b="30660"/>
          <a:stretch>
            <a:fillRect/>
          </a:stretch>
        </p:blipFill>
        <p:spPr>
          <a:xfrm>
            <a:off x="6161249" y="4278150"/>
            <a:ext cx="1239175" cy="60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6772350" y="3844325"/>
            <a:ext cx="10923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Montserrat ExtraLight" panose="00000300000000000000"/>
                <a:ea typeface="Montserrat ExtraLight" panose="00000300000000000000"/>
                <a:cs typeface="Montserrat ExtraLight" panose="00000300000000000000"/>
                <a:sym typeface="Montserrat ExtraLight" panose="00000300000000000000"/>
              </a:rPr>
              <a:t>REALIZAÇÃO</a:t>
            </a:r>
            <a:endParaRPr sz="1000">
              <a:solidFill>
                <a:schemeClr val="lt1"/>
              </a:solidFill>
              <a:latin typeface="Montserrat ExtraLight" panose="00000300000000000000"/>
              <a:ea typeface="Montserrat ExtraLight" panose="00000300000000000000"/>
              <a:cs typeface="Montserrat ExtraLight" panose="00000300000000000000"/>
              <a:sym typeface="Montserrat ExtraLight" panose="00000300000000000000"/>
            </a:endParaRPr>
          </a:p>
        </p:txBody>
      </p:sp>
      <p:cxnSp>
        <p:nvCxnSpPr>
          <p:cNvPr id="122" name="Google Shape;122;p18"/>
          <p:cNvCxnSpPr/>
          <p:nvPr/>
        </p:nvCxnSpPr>
        <p:spPr>
          <a:xfrm rot="10800000" flipH="1">
            <a:off x="6655950" y="4162000"/>
            <a:ext cx="1345800" cy="13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7217" y="1640891"/>
            <a:ext cx="3619114" cy="203575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6" y="1732154"/>
            <a:ext cx="5707763" cy="3210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1242</Words>
  <Application>WPS Presentation</Application>
  <PresentationFormat>Apresentação na tela (16:9)</PresentationFormat>
  <Paragraphs>52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Arial</vt:lpstr>
      <vt:lpstr>Montserrat ExtraBold</vt:lpstr>
      <vt:lpstr>Montserrat</vt:lpstr>
      <vt:lpstr>Montserrat Light</vt:lpstr>
      <vt:lpstr>Montserrat ExtraLight</vt:lpstr>
      <vt:lpstr>Microsoft YaHei</vt:lpstr>
      <vt:lpstr>Arial Unicode MS</vt:lpstr>
      <vt:lpstr>Simple Light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Jovacy</dc:creator>
  <cp:lastModifiedBy>spmot</cp:lastModifiedBy>
  <cp:revision>5</cp:revision>
  <dcterms:created xsi:type="dcterms:W3CDTF">2023-09-11T23:29:51Z</dcterms:created>
  <dcterms:modified xsi:type="dcterms:W3CDTF">2023-09-11T23:30:19Z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55A70AEDD19145D1BFEC71383AA8467C</vt:lpwstr>
  </property>
  <property fmtid="{D5CDD505-2E9C-101B-9397-08002B2CF9AE}" pid="3" name="KSOProductBuildVer">
    <vt:lpwstr>1046-11.2.0.11388</vt:lpwstr>
  </property>
</Properties>
</file>