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85" r:id="rId6"/>
    <p:sldId id="258" r:id="rId7"/>
    <p:sldId id="289" r:id="rId8"/>
    <p:sldId id="281" r:id="rId9"/>
    <p:sldId id="265" r:id="rId10"/>
    <p:sldId id="282" r:id="rId11"/>
    <p:sldId id="290" r:id="rId12"/>
    <p:sldId id="267" r:id="rId13"/>
    <p:sldId id="268" r:id="rId14"/>
    <p:sldId id="260" r:id="rId15"/>
    <p:sldId id="271" r:id="rId16"/>
    <p:sldId id="272" r:id="rId17"/>
    <p:sldId id="287" r:id="rId18"/>
    <p:sldId id="286" r:id="rId19"/>
    <p:sldId id="279" r:id="rId20"/>
    <p:sldId id="278" r:id="rId21"/>
    <p:sldId id="288" r:id="rId22"/>
    <p:sldId id="283" r:id="rId23"/>
    <p:sldId id="284" r:id="rId24"/>
    <p:sldId id="261" r:id="rId25"/>
  </p:sldIdLst>
  <p:sldSz cx="9144000" cy="5143500" type="screen16x9"/>
  <p:notesSz cx="6858000" cy="9144000"/>
  <p:embeddedFontLst>
    <p:embeddedFont>
      <p:font typeface="Montserrat ExtraBold" panose="00000900000000000000"/>
      <p:bold r:id="rId29"/>
    </p:embeddedFont>
    <p:embeddedFont>
      <p:font typeface="Montserrat" panose="00000500000000000000"/>
      <p:regular r:id="rId30"/>
      <p:bold r:id="rId31"/>
      <p:italic r:id="rId32"/>
      <p:boldItalic r:id="rId33"/>
    </p:embeddedFont>
    <p:embeddedFont>
      <p:font typeface="Montserrat Light" panose="00000400000000000000"/>
      <p:regular r:id="rId34"/>
      <p:bold r:id="rId35"/>
      <p:italic r:id="rId36"/>
      <p:boldItalic r:id="rId37"/>
    </p:embeddedFont>
    <p:embeddedFont>
      <p:font typeface="Montserrat ExtraLight" panose="00000300000000000000"/>
      <p:regular r:id="rId38"/>
      <p:bold r:id="rId39"/>
      <p:italic r:id="rId40"/>
      <p:boldItalic r:id="rId41"/>
    </p:embeddedFont>
    <p:embeddedFont>
      <p:font typeface="Montserrat SemiBold" pitchFamily="2" charset="0"/>
      <p:regular r:id="rId42"/>
    </p:embeddedFont>
    <p:embeddedFont>
      <p:font typeface="Montserrat SemiBold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customXml" Target="../customXml/item1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52a18020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52a18020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d23db6d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d23db6d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d23db6d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d23db6d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d23db6d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d23db6d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52a18020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52a18020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52a1802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52a1802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.sv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3.svg"/><Relationship Id="rId7" Type="http://schemas.openxmlformats.org/officeDocument/2006/relationships/image" Target="../media/image19.png"/><Relationship Id="rId6" Type="http://schemas.openxmlformats.org/officeDocument/2006/relationships/image" Target="../media/image2.sv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5.svg"/><Relationship Id="rId11" Type="http://schemas.openxmlformats.org/officeDocument/2006/relationships/image" Target="../media/image21.png"/><Relationship Id="rId10" Type="http://schemas.openxmlformats.org/officeDocument/2006/relationships/image" Target="../media/image4.sv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" y="310250"/>
            <a:ext cx="3625924" cy="16241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624200" y="2019600"/>
            <a:ext cx="60096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lt1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rPr>
              <a:t>Os Impactos da Reforma Tributária no Setor Portuário </a:t>
            </a:r>
            <a:endParaRPr lang="pt-BR" sz="3000" dirty="0">
              <a:solidFill>
                <a:schemeClr val="lt1"/>
              </a:solidFill>
              <a:latin typeface="Montserrat ExtraBold" panose="00000900000000000000"/>
              <a:ea typeface="Montserrat ExtraBold" panose="00000900000000000000"/>
              <a:cs typeface="Montserrat ExtraBold" panose="00000900000000000000"/>
              <a:sym typeface="Montserrat ExtraBold" panose="00000900000000000000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24200" y="3733500"/>
            <a:ext cx="6009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JULIANA PORCHAT</a:t>
            </a:r>
            <a:endParaRPr lang="pt-BR" dirty="0">
              <a:solidFill>
                <a:schemeClr val="lt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24200" y="4114500"/>
            <a:ext cx="6009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lt1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Advogada com mais de 20 anos de experiência profissional, especializada em Direito Tributário. É a Sócia responsável pela área de Planejamento Tributário, Transacional e Operações Internacionais no escritório FAS Advogados.</a:t>
            </a:r>
            <a:endParaRPr sz="1200" dirty="0">
              <a:solidFill>
                <a:schemeClr val="lt1"/>
              </a:solidFill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624200" y="3586925"/>
            <a:ext cx="473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Google Shape;74;p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13775" y="2714938"/>
            <a:ext cx="1488446" cy="8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/>
          <a:srcRect l="26252" t="26896" r="24979" b="30660"/>
          <a:stretch>
            <a:fillRect/>
          </a:stretch>
        </p:blipFill>
        <p:spPr>
          <a:xfrm>
            <a:off x="7438424" y="2146163"/>
            <a:ext cx="1239175" cy="6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511850" y="1794050"/>
            <a:ext cx="10923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ExtraLight" panose="00000300000000000000"/>
                <a:ea typeface="Montserrat ExtraLight" panose="00000300000000000000"/>
                <a:cs typeface="Montserrat ExtraLight" panose="00000300000000000000"/>
                <a:sym typeface="Montserrat ExtraLight" panose="00000300000000000000"/>
              </a:rPr>
              <a:t>REALIZAÇÃO</a:t>
            </a:r>
            <a:endParaRPr sz="1000">
              <a:solidFill>
                <a:schemeClr val="lt1"/>
              </a:solidFill>
              <a:latin typeface="Montserrat ExtraLight" panose="00000300000000000000"/>
              <a:ea typeface="Montserrat ExtraLight" panose="00000300000000000000"/>
              <a:cs typeface="Montserrat ExtraLight" panose="00000300000000000000"/>
              <a:sym typeface="Montserrat ExtraLight" panose="00000300000000000000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 rot="10800000" flipH="1">
            <a:off x="7395450" y="2111725"/>
            <a:ext cx="1345800" cy="13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6" y="1347599"/>
            <a:ext cx="2658342" cy="16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Regras de Transição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442" y="2036140"/>
            <a:ext cx="6531009" cy="1332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600"/>
            <a:ext cx="5329186" cy="120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Regras de Transição (EC = 2023 / LC = 30.06.24)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943" y="1931141"/>
            <a:ext cx="5496213" cy="2555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700394" y="1499534"/>
            <a:ext cx="7577697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IPTU, IPVA, ITCMD e Créditos PIS/COFINS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IPTU 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Terá sua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base de cálculo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atualizada mediante ato do Poder Executivo, seguindo critérios pré-estabelecidos em lei municipal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" name="Gráfico 1" descr="Casa com preenchimento sóli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4867" y="1895317"/>
            <a:ext cx="501215" cy="501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724149" y="1355672"/>
            <a:ext cx="7997287" cy="381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IPTU, IPVA, ITCMD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IPVA 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Possibilidade de aplicação de alíquotas diferentes em função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(i)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tipo e utilização e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</a:t>
            </a:r>
            <a:r>
              <a:rPr lang="pt-BR" sz="1200" b="1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ii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)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do impacto ambiental do veículo, bem como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</a:t>
            </a:r>
            <a:r>
              <a:rPr lang="pt-BR" sz="1200" b="1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iii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)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progressivas em função de seu valor.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Incidirá sobre a propriedade de veículos automotores terrestres, aquáticos e aéreos, com exceção de: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Aeronaves agrícolas e de operador certificado para prestação de serviços a terceiros.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Embarcações de prestação de serviços de transporte aquaviário ou destinadas a pratica de pesca industrial, artesanal, cientifica ou de subsistência.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Tratores e máquinas agrícolas.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" name="Gráfico 2" descr="Carro com preenchimento sóli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5120" y="1696980"/>
            <a:ext cx="720000" cy="720000"/>
          </a:xfrm>
          <a:prstGeom prst="rect">
            <a:avLst/>
          </a:prstGeom>
        </p:spPr>
      </p:pic>
      <p:pic>
        <p:nvPicPr>
          <p:cNvPr id="4" name="Gráfico 3" descr="Patinete com preenchimento sólid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1610" y="1683963"/>
            <a:ext cx="720000" cy="720000"/>
          </a:xfrm>
          <a:prstGeom prst="rect">
            <a:avLst/>
          </a:prstGeom>
        </p:spPr>
      </p:pic>
      <p:pic>
        <p:nvPicPr>
          <p:cNvPr id="5" name="Gráfico 4" descr="Rebocador com preenchimento sólid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7814" y="1671781"/>
            <a:ext cx="618039" cy="618039"/>
          </a:xfrm>
          <a:prstGeom prst="rect">
            <a:avLst/>
          </a:prstGeom>
        </p:spPr>
      </p:pic>
      <p:pic>
        <p:nvPicPr>
          <p:cNvPr id="6" name="Gráfico 5" descr="Avião com preenchimento sólid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30126" y="1696980"/>
            <a:ext cx="618039" cy="618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700394" y="1499534"/>
            <a:ext cx="7829995" cy="381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IPTU, IPVA, ITCMD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ITCMD 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Serão aplicadas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alíquotas progressiva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 em razão do valor da transmissão e/ou doação, sendo devidos ao Estado de domicilio do autor da herança  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 Proposta estabelece regras para casos de transmissão de bens no exterior e de 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pessoas que vivem fora do país</a:t>
            </a: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" name="Gráfico 1" descr="Empréstimo com preenchimento sóli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2163" y="1783969"/>
            <a:ext cx="642813" cy="6428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60991" y="1347599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Futuras Alterações no Imposto de Renda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Há ainda a previsão do encaminhamento ao Congresso Nacional de Projeto de Lei endereçando a reforma da tributação sobre a renda em até 180 da promulgação da PEC 45/19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Dentre os efeitos possíveis da reforma da tributação da renda, discute-se a redução da tributação sobre a folha de pagamentos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4"/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4"/>
            <a:endParaRPr lang="pt-BR" sz="11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828493" y="1714607"/>
            <a:ext cx="5911438" cy="10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DO SETOR PORTUÁRIO</a:t>
            </a:r>
            <a:endParaRPr lang="pt-BR" sz="44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60991" y="1347599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do Setor Portuário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REPORTO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 Reporto é um regime aduaneiro especial que permite a importação de máquinas, equipamentos, peças de reposição e outros bens com suspensão dos seguintes tributos federais: 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Imposto de Importação - II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Imposto sobre Produtos Industrializados – IPI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PIS-Importação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COFINS-Importação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Para tanto, é exigido que estes bens sejam importados diretamente pelos beneficiários e destinados ao seu ativo imobilizado, aplicados na modernização e ampliação da estrutura portuária. O regime tem sua vigência estabelecida até dezembro de 2023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06013" y="1388695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do Setor Portuário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Prorrogação do REPORTO e o Regime de Transição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Como regra geral, o modelo de reforma tributária aprovado resultará na redução dos regimes especiais (em favor da diminuição da alíquota de referência)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Contudo, está prevista a manutenção daqueles cuja importância econômica seja reconhecida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Para tanto, entendemos que um passo relevante para a harmonização do Reporto no contexto da transição da Reforma Tributária seja sua prorrogação para além do período atualmente previsto (dezembro de 2023)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60991" y="1347599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do Setor Portuário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Prorrogação do REPORTO e o Regime de Transição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Embora a prorrogação do REPORTO possa diminuir o impacto fiscal durante parte do período de transição, é importante notar que o PIS e a COFINS serão encerradas no ano de 2027.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Desta forma, tal prorrogação deverá ser substituída por uma das seguintes alternativas: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Inclusão da atividade portuária no rol de alíquotas reduzidas para a CBS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Criação de um regime favorecido tributário para essa atividade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1"/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Neste ponto, vale destacar que a previsão constitucional de não incidência do Imposto Seletivo sobre as operações beneficiadas por alíquotas reduzidas de CBS tende a tornar essa opção mais viável para o segmento portuário</a:t>
            </a: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. </a:t>
            </a:r>
            <a:endParaRPr lang="pt-BR" sz="12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925475" y="2151026"/>
            <a:ext cx="5911438" cy="10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ASPECTOS GERAIS</a:t>
            </a:r>
            <a:endParaRPr lang="pt-BR" sz="44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60991" y="1328555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do Setor Portuário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713" y="1750171"/>
            <a:ext cx="5248720" cy="25759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960991" y="1347599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Outros desafios do Setor Portuário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Potenciais Impactos das Alterações de IPVA e IPTU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Embora a reforma tributária foque principalmente na tributação indireta, estão previstas alterações no IPVA e no IPTU que poderão afetar diretamente o setor portuário: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IPVA sobre Embarcações: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O IPVA terá sua materialidade estendida para embarcações, o que poderá impactar o custo de operação. Existe a previsão de exceção para embarcações de serviço de transporte de passageiros, mas ainda não há clareza quanto a não incidência em embarcações em operações logísticas, por exemplo.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pt-BR" sz="12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Alteração do Valor Venal do IPTU por Decreto: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A flexibilização da metodologia do valor venal dos imóveis poderá impactar a eventual incidência do IPTU sobre instalações portuárias (Tema 437 do STF) </a:t>
            </a:r>
            <a:endParaRPr lang="pt-BR" sz="12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300" y="234050"/>
            <a:ext cx="3442449" cy="15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00425" y="4162950"/>
            <a:ext cx="1488446" cy="8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5"/>
          <a:srcRect l="26252" t="26896" r="24979" b="30660"/>
          <a:stretch>
            <a:fillRect/>
          </a:stretch>
        </p:blipFill>
        <p:spPr>
          <a:xfrm>
            <a:off x="6161249" y="4278150"/>
            <a:ext cx="1239175" cy="6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772350" y="3844325"/>
            <a:ext cx="10923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ExtraLight" panose="00000300000000000000"/>
                <a:ea typeface="Montserrat ExtraLight" panose="00000300000000000000"/>
                <a:cs typeface="Montserrat ExtraLight" panose="00000300000000000000"/>
                <a:sym typeface="Montserrat ExtraLight" panose="00000300000000000000"/>
              </a:rPr>
              <a:t>REALIZAÇÃO</a:t>
            </a:r>
            <a:endParaRPr sz="1000">
              <a:solidFill>
                <a:schemeClr val="lt1"/>
              </a:solidFill>
              <a:latin typeface="Montserrat ExtraLight" panose="00000300000000000000"/>
              <a:ea typeface="Montserrat ExtraLight" panose="00000300000000000000"/>
              <a:cs typeface="Montserrat ExtraLight" panose="00000300000000000000"/>
              <a:sym typeface="Montserrat ExtraLight" panose="00000300000000000000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 rot="10800000" flipH="1">
            <a:off x="6655950" y="4162000"/>
            <a:ext cx="1345800" cy="13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 txBox="1"/>
          <p:nvPr/>
        </p:nvSpPr>
        <p:spPr>
          <a:xfrm>
            <a:off x="580450" y="1972125"/>
            <a:ext cx="312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OBRIGADA!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345" y="2793074"/>
            <a:ext cx="4867802" cy="500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09292" y="4239666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48863" y="1373646"/>
            <a:ext cx="3617526" cy="263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sym typeface="Montserrat" panose="00000500000000000000"/>
              </a:rPr>
              <a:t>PEC 45 - Principais alterações</a:t>
            </a:r>
            <a:endParaRPr lang="pt-BR" b="1" dirty="0">
              <a:solidFill>
                <a:schemeClr val="dk1"/>
              </a:solidFill>
              <a:latin typeface="Montserrat" panose="00000500000000000000"/>
              <a:sym typeface="Montserrat" panose="0000050000000000000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dk1"/>
              </a:solidFill>
              <a:latin typeface="Montserrat" panose="00000500000000000000"/>
              <a:sym typeface="Montserrat" panose="0000050000000000000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dk1"/>
                </a:solidFill>
                <a:latin typeface="Montserrat SemiBold" pitchFamily="2" charset="0"/>
              </a:rPr>
              <a:t>Objetivo principal</a:t>
            </a:r>
            <a:r>
              <a:rPr lang="pt-BR" sz="1000" dirty="0">
                <a:solidFill>
                  <a:schemeClr val="dk1"/>
                </a:solidFill>
                <a:latin typeface="Montserrat SemiBold" pitchFamily="2" charset="0"/>
              </a:rPr>
              <a:t>: alterar a tributação incidente sobre o consumo de modo a simplificar o sistema atual, diminuindo os índices de litigância e os riscos de conformidade. As alterações também visam alinhar o sistema tributário a objetivos amplos como os de justiça fiscal e preservação ambiental</a:t>
            </a:r>
            <a:endParaRPr lang="pt-BR" sz="1000" dirty="0">
              <a:solidFill>
                <a:schemeClr val="dk1"/>
              </a:solidFill>
              <a:latin typeface="Montserrat SemiBold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dk1"/>
              </a:solidFill>
              <a:latin typeface="Montserrat SemiBold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dk1"/>
                </a:solidFill>
                <a:latin typeface="Montserrat SemiBold" pitchFamily="2" charset="0"/>
              </a:rPr>
              <a:t>A PEC 45 propões a substituição de 5 tributos: ICMS, IPI, PIS, COFINS e ISS, pelo chamado “IVA Dual”, representado pela (Contribuição sobre Bens e Serviços (“CBS”) e Imposto sobre bens e Serviços (“IBS”). Prevê também a criação do Imposto Seletivo (“IS”)</a:t>
            </a:r>
            <a:endParaRPr lang="pt-BR" sz="1000" dirty="0">
              <a:solidFill>
                <a:schemeClr val="dk1"/>
              </a:solidFill>
              <a:latin typeface="Montserrat SemiBold" pitchFamily="2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828" y="1850529"/>
            <a:ext cx="3491100" cy="2039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366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-25090" y="3091497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30925" y="1576125"/>
            <a:ext cx="5527969" cy="3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Aprovação da PEC 45 </a:t>
            </a:r>
            <a:endParaRPr lang="pt-BR" sz="1600" b="1" dirty="0">
              <a:solidFill>
                <a:schemeClr val="dk1"/>
              </a:solidFill>
              <a:highlight>
                <a:srgbClr val="FFFF00"/>
              </a:highlight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14" y="1928672"/>
            <a:ext cx="6740571" cy="810278"/>
          </a:xfrm>
          <a:prstGeom prst="rect">
            <a:avLst/>
          </a:prstGeom>
        </p:spPr>
      </p:pic>
      <p:pic>
        <p:nvPicPr>
          <p:cNvPr id="4" name="Picture 10" descr="Check mark - Free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1" y="2678998"/>
            <a:ext cx="565656" cy="5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71127" y="2753779"/>
            <a:ext cx="2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 SemiBold" pitchFamily="2" charset="0"/>
              </a:rPr>
              <a:t>Aprovação na Câmara dos Deputados em dois turnos em 07/07/2023</a:t>
            </a:r>
            <a:endParaRPr lang="en-US" sz="1000" dirty="0">
              <a:latin typeface="Montserrat SemiBold" pitchFamily="2" charset="0"/>
            </a:endParaRPr>
          </a:p>
        </p:txBody>
      </p:sp>
      <p:pic>
        <p:nvPicPr>
          <p:cNvPr id="8" name="Picture 12" descr="Waiting - Free time and date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2" y="2786863"/>
            <a:ext cx="482788" cy="4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85213" y="2749513"/>
            <a:ext cx="2315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ontserrat SemiBold" pitchFamily="2" charset="0"/>
              </a:rPr>
              <a:t>Cronograma oficial emitido pelo Senador Eduardo Braga prevê audiências públicas ao longo de setembro, apresentação do Relatório em reunião da CCJ dia 27/09 e votação do Relatório na CCJ dia 04/10</a:t>
            </a:r>
            <a:endParaRPr lang="en-US" sz="1000" dirty="0">
              <a:latin typeface="Montserrat SemiBold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5558" y="19823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54600" y="4398690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-14990" y="3060609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97990" y="2265509"/>
            <a:ext cx="183102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IBS e CBS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algn="just"/>
            <a:endParaRPr lang="pt-BR" dirty="0">
              <a:solidFill>
                <a:schemeClr val="dk1"/>
              </a:solidFill>
              <a:latin typeface="Montserrat" panose="00000500000000000000"/>
              <a:sym typeface="Montserrat" panose="0000050000000000000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Montserrat SemiBold" pitchFamily="2" charset="0"/>
              </a:rPr>
              <a:t>Aspectos gerais</a:t>
            </a:r>
            <a:endParaRPr lang="pt-BR" sz="1200" dirty="0">
              <a:latin typeface="Montserrat SemiBold" pitchFamily="2" charset="0"/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2375320" y="1428807"/>
            <a:ext cx="5696261" cy="2684490"/>
            <a:chOff x="2752503" y="1167683"/>
            <a:chExt cx="5063967" cy="3076696"/>
          </a:xfrm>
        </p:grpSpPr>
        <p:sp>
          <p:nvSpPr>
            <p:cNvPr id="5" name="Fluxograma: Processo Alternativo 4"/>
            <p:cNvSpPr/>
            <p:nvPr/>
          </p:nvSpPr>
          <p:spPr>
            <a:xfrm>
              <a:off x="2756207" y="1179951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solidFill>
                    <a:schemeClr val="bg1"/>
                  </a:solidFill>
                  <a:latin typeface="Montserrat SemiBold" pitchFamily="2" charset="0"/>
                </a:rPr>
                <a:t>Uniformidade</a:t>
              </a:r>
              <a:endParaRPr lang="pt-BR" sz="800" dirty="0">
                <a:solidFill>
                  <a:schemeClr val="bg1"/>
                </a:solidFill>
                <a:latin typeface="Montserrat SemiBold" pitchFamily="2" charset="0"/>
              </a:endParaRPr>
            </a:p>
          </p:txBody>
        </p:sp>
        <p:sp>
          <p:nvSpPr>
            <p:cNvPr id="10" name="Fluxograma: Processo Alternativo 9"/>
            <p:cNvSpPr/>
            <p:nvPr/>
          </p:nvSpPr>
          <p:spPr>
            <a:xfrm>
              <a:off x="2756207" y="1806837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solidFill>
                    <a:schemeClr val="bg1"/>
                  </a:solidFill>
                  <a:latin typeface="Montserrat SemiBold" pitchFamily="2" charset="0"/>
                </a:rPr>
                <a:t>Base ampla</a:t>
              </a:r>
              <a:endParaRPr lang="pt-BR" sz="800" dirty="0">
                <a:solidFill>
                  <a:schemeClr val="bg1"/>
                </a:solidFill>
                <a:latin typeface="Montserrat SemiBold" pitchFamily="2" charset="0"/>
              </a:endParaRPr>
            </a:p>
          </p:txBody>
        </p:sp>
        <p:sp>
          <p:nvSpPr>
            <p:cNvPr id="14" name="Fluxograma: Processo Alternativo 13"/>
            <p:cNvSpPr/>
            <p:nvPr/>
          </p:nvSpPr>
          <p:spPr>
            <a:xfrm>
              <a:off x="2752503" y="2447162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latin typeface="Montserrat SemiBold" pitchFamily="2" charset="0"/>
                </a:rPr>
                <a:t>Cálculo por fora</a:t>
              </a:r>
              <a:endParaRPr lang="pt-BR" sz="800" dirty="0">
                <a:latin typeface="Montserrat SemiBold" pitchFamily="2" charset="0"/>
              </a:endParaRPr>
            </a:p>
          </p:txBody>
        </p:sp>
        <p:sp>
          <p:nvSpPr>
            <p:cNvPr id="15" name="Fluxograma: Processo Alternativo 14"/>
            <p:cNvSpPr/>
            <p:nvPr/>
          </p:nvSpPr>
          <p:spPr>
            <a:xfrm>
              <a:off x="2752503" y="3076553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latin typeface="Montserrat SemiBold" pitchFamily="2" charset="0"/>
                </a:rPr>
                <a:t>Princípio do destino</a:t>
              </a:r>
              <a:endParaRPr lang="pt-BR" sz="800" dirty="0">
                <a:latin typeface="Montserrat SemiBold" pitchFamily="2" charset="0"/>
              </a:endParaRPr>
            </a:p>
          </p:txBody>
        </p:sp>
        <p:sp>
          <p:nvSpPr>
            <p:cNvPr id="16" name="Fluxograma: Processo Alternativo 15"/>
            <p:cNvSpPr/>
            <p:nvPr/>
          </p:nvSpPr>
          <p:spPr>
            <a:xfrm>
              <a:off x="2752503" y="3692272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latin typeface="Montserrat SemiBold" pitchFamily="2" charset="0"/>
                </a:rPr>
                <a:t>Não cumulatividade</a:t>
              </a:r>
              <a:endParaRPr lang="pt-BR" sz="800" dirty="0">
                <a:latin typeface="Montserrat SemiBold" pitchFamily="2" charset="0"/>
              </a:endParaRPr>
            </a:p>
          </p:txBody>
        </p:sp>
        <p:sp>
          <p:nvSpPr>
            <p:cNvPr id="18" name="Fluxograma: Processo Alternativo 17"/>
            <p:cNvSpPr/>
            <p:nvPr/>
          </p:nvSpPr>
          <p:spPr>
            <a:xfrm>
              <a:off x="4148599" y="1167683"/>
              <a:ext cx="3621301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Fato gerador, sujeito passivo, base de cálculo, alíquota única, imunidades, regras de reconhecimento de créditos e regimes diferenciados ou favorecidos</a:t>
              </a:r>
              <a:endParaRPr lang="pt-BR" sz="800" dirty="0">
                <a:solidFill>
                  <a:schemeClr val="tx1"/>
                </a:solidFill>
              </a:endParaRPr>
            </a:p>
          </p:txBody>
        </p:sp>
        <p:sp>
          <p:nvSpPr>
            <p:cNvPr id="24" name="Fluxograma: Processo Alternativo 23"/>
            <p:cNvSpPr/>
            <p:nvPr/>
          </p:nvSpPr>
          <p:spPr>
            <a:xfrm>
              <a:off x="4166089" y="1799763"/>
              <a:ext cx="3621301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Operações com bens e serviços, tangíveis ou intangíveis e direitos, inclui importações. Não incide sobre serviços de radiofusão e Tv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5" name="Fluxograma: Processo Alternativo 24"/>
            <p:cNvSpPr/>
            <p:nvPr/>
          </p:nvSpPr>
          <p:spPr>
            <a:xfrm>
              <a:off x="4181080" y="2426428"/>
              <a:ext cx="3635390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Cálculo “por fora”, ou seja, IBS e CBS não comporão a própria base de cálculo ou de outros tributos como ICMS, ISS e IS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6" name="Fluxograma: Processo Alternativo 25"/>
            <p:cNvSpPr/>
            <p:nvPr/>
          </p:nvSpPr>
          <p:spPr>
            <a:xfrm>
              <a:off x="4192046" y="3053093"/>
              <a:ext cx="3624423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Tributos devidos com base no local do consumo. Critérios a serem estabelecidos como local de entrega, domicilio ou local de entrega ao adquirente final. 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7" name="Fluxograma: Processo Alternativo 26"/>
            <p:cNvSpPr/>
            <p:nvPr/>
          </p:nvSpPr>
          <p:spPr>
            <a:xfrm>
              <a:off x="4181078" y="3685850"/>
              <a:ext cx="3635391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Crédito amplo vinculado ao efetivo recolhimento. Possibilidade de ressarcimento no prazo legal. Exceção de bens e serviços de uso pessoal e operações sujeitas a isenção ou não incidência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-20789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207632" y="967519"/>
            <a:ext cx="4041075" cy="120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Alíquotas Reduzidas</a:t>
            </a:r>
            <a:endParaRPr lang="pt-BR" dirty="0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32" y="1429353"/>
            <a:ext cx="6638925" cy="2945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305189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-53150" y="2807642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8;p16"/>
          <p:cNvSpPr txBox="1"/>
          <p:nvPr/>
        </p:nvSpPr>
        <p:spPr>
          <a:xfrm>
            <a:off x="438462" y="1594668"/>
            <a:ext cx="2050025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IS</a:t>
            </a:r>
            <a:endParaRPr lang="pt-BR" sz="16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Aspectos gerais</a:t>
            </a:r>
            <a:endParaRPr lang="pt-BR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2394370" y="1765424"/>
            <a:ext cx="5707197" cy="2321561"/>
            <a:chOff x="2752503" y="966296"/>
            <a:chExt cx="5073688" cy="2660738"/>
          </a:xfrm>
        </p:grpSpPr>
        <p:sp>
          <p:nvSpPr>
            <p:cNvPr id="16" name="Fluxograma: Processo Alternativo 15"/>
            <p:cNvSpPr/>
            <p:nvPr/>
          </p:nvSpPr>
          <p:spPr>
            <a:xfrm>
              <a:off x="2756207" y="978559"/>
              <a:ext cx="1343712" cy="715364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solidFill>
                    <a:schemeClr val="bg1"/>
                  </a:solidFill>
                  <a:latin typeface="Montserrat SemiBold" pitchFamily="2" charset="0"/>
                </a:rPr>
                <a:t>Fato gerador</a:t>
              </a:r>
              <a:endParaRPr lang="pt-BR" sz="800" dirty="0">
                <a:solidFill>
                  <a:schemeClr val="bg1"/>
                </a:solidFill>
                <a:latin typeface="Montserrat SemiBold" pitchFamily="2" charset="0"/>
              </a:endParaRPr>
            </a:p>
          </p:txBody>
        </p:sp>
        <p:sp>
          <p:nvSpPr>
            <p:cNvPr id="17" name="Fluxograma: Processo Alternativo 16"/>
            <p:cNvSpPr/>
            <p:nvPr/>
          </p:nvSpPr>
          <p:spPr>
            <a:xfrm>
              <a:off x="2756207" y="1806837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solidFill>
                    <a:schemeClr val="bg1"/>
                  </a:solidFill>
                  <a:latin typeface="Montserrat SemiBold" pitchFamily="2" charset="0"/>
                </a:rPr>
                <a:t>Base de cálculo</a:t>
              </a:r>
              <a:endParaRPr lang="pt-BR" sz="800" dirty="0">
                <a:solidFill>
                  <a:schemeClr val="bg1"/>
                </a:solidFill>
                <a:latin typeface="Montserrat SemiBold" pitchFamily="2" charset="0"/>
              </a:endParaRPr>
            </a:p>
          </p:txBody>
        </p:sp>
        <p:sp>
          <p:nvSpPr>
            <p:cNvPr id="18" name="Fluxograma: Processo Alternativo 17"/>
            <p:cNvSpPr/>
            <p:nvPr/>
          </p:nvSpPr>
          <p:spPr>
            <a:xfrm>
              <a:off x="2752503" y="2447162"/>
              <a:ext cx="1343712" cy="552107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latin typeface="Montserrat SemiBold" pitchFamily="2" charset="0"/>
                </a:rPr>
                <a:t>Alíquotas </a:t>
              </a:r>
              <a:endParaRPr lang="pt-BR" sz="800" dirty="0">
                <a:latin typeface="Montserrat SemiBold" pitchFamily="2" charset="0"/>
              </a:endParaRPr>
            </a:p>
          </p:txBody>
        </p:sp>
        <p:sp>
          <p:nvSpPr>
            <p:cNvPr id="20" name="Fluxograma: Processo Alternativo 19"/>
            <p:cNvSpPr/>
            <p:nvPr/>
          </p:nvSpPr>
          <p:spPr>
            <a:xfrm>
              <a:off x="2760971" y="3073268"/>
              <a:ext cx="1343712" cy="552106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>
                  <a:latin typeface="Montserrat SemiBold" pitchFamily="2" charset="0"/>
                </a:rPr>
                <a:t>Não cumulatividade</a:t>
              </a:r>
              <a:endParaRPr lang="pt-BR" sz="800" dirty="0">
                <a:latin typeface="Montserrat SemiBold" pitchFamily="2" charset="0"/>
              </a:endParaRPr>
            </a:p>
          </p:txBody>
        </p:sp>
        <p:sp>
          <p:nvSpPr>
            <p:cNvPr id="21" name="Fluxograma: Processo Alternativo 20"/>
            <p:cNvSpPr/>
            <p:nvPr/>
          </p:nvSpPr>
          <p:spPr>
            <a:xfrm>
              <a:off x="4181080" y="966296"/>
              <a:ext cx="3588821" cy="72763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Produção, comercialização ou importação de bens e serviços que sejam prejudiciais à saúde e ao meio ambiente. A Lei ordinária definirá os bens e serviços tributados pelo IS. Não incidência na exportação e bens e serviços com alíquotas reduzidas em 60%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2" name="Fluxograma: Processo Alternativo 21"/>
            <p:cNvSpPr/>
            <p:nvPr/>
          </p:nvSpPr>
          <p:spPr>
            <a:xfrm>
              <a:off x="4190800" y="1799763"/>
              <a:ext cx="3596591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Integrará a base de cálculo do IBS e da CBS, bem como do ICMS e ISS na fase de transição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3" name="Fluxograma: Processo Alternativo 22"/>
            <p:cNvSpPr/>
            <p:nvPr/>
          </p:nvSpPr>
          <p:spPr>
            <a:xfrm>
              <a:off x="4181080" y="2426428"/>
              <a:ext cx="3635390" cy="55210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Definidas pelo Poder Executivo. A alíquota de IS poderá ser aumentada no mesmo ano, mas deve respeitar a anterioridade nonagesimal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  <p:sp>
          <p:nvSpPr>
            <p:cNvPr id="25" name="Fluxograma: Processo Alternativo 24"/>
            <p:cNvSpPr/>
            <p:nvPr/>
          </p:nvSpPr>
          <p:spPr>
            <a:xfrm>
              <a:off x="4190800" y="3074926"/>
              <a:ext cx="3635391" cy="552108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r>
                <a:rPr lang="pt-BR" sz="800" dirty="0">
                  <a:solidFill>
                    <a:schemeClr val="tx1"/>
                  </a:solidFill>
                  <a:latin typeface="Montserrat SemiBold" pitchFamily="2" charset="0"/>
                </a:rPr>
                <a:t>Texto não previu sistemática não-cumulativa</a:t>
              </a: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179070" algn="l"/>
                </a:tabLst>
              </a:pPr>
              <a:endParaRPr lang="pt-BR" sz="800" dirty="0">
                <a:solidFill>
                  <a:schemeClr val="tx1"/>
                </a:solidFill>
                <a:latin typeface="Montserrat SemiBold" pitchFamily="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5295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12427" y="4472529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-37321" y="3086999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401492" y="1259389"/>
            <a:ext cx="4041075" cy="120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 SemiBold" pitchFamily="2" charset="0"/>
                <a:ea typeface="Montserrat" panose="00000500000000000000"/>
                <a:cs typeface="Montserrat" panose="00000500000000000000"/>
                <a:sym typeface="Montserrat" panose="00000500000000000000"/>
              </a:rPr>
              <a:t>Regimes Favorecidos e Exceções</a:t>
            </a:r>
            <a:endParaRPr lang="pt-BR" dirty="0">
              <a:latin typeface="Montserrat SemiBold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27486" y="1879902"/>
            <a:ext cx="2008175" cy="451475"/>
          </a:xfrm>
          <a:prstGeom prst="rect">
            <a:avLst/>
          </a:prstGeom>
          <a:solidFill>
            <a:srgbClr val="ED7D31">
              <a:lumMod val="60000"/>
              <a:lumOff val="40000"/>
              <a:alpha val="93000"/>
            </a:srgbClr>
          </a:solidFill>
          <a:ln w="1270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Combustíveis e Lubrificantes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09070" y="2420456"/>
            <a:ext cx="2026592" cy="36095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Imposto monofásico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00868" y="2852278"/>
            <a:ext cx="2034793" cy="36443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Alíquotas uniformes, quando não fixada pelo ente competente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9069" y="3290612"/>
            <a:ext cx="2035799" cy="37606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Possivelmente específicas por unidade de medida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18278" y="3750292"/>
            <a:ext cx="2017383" cy="37606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Potencialmente diferenciadas por produto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99862" y="4202279"/>
            <a:ext cx="2035799" cy="45527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algn="ctr">
              <a:buClrTx/>
            </a:pPr>
            <a:r>
              <a:rPr lang="pt-BR" sz="800" b="1" kern="1200" dirty="0">
                <a:solidFill>
                  <a:prstClr val="black"/>
                </a:solidFill>
                <a:latin typeface="Montserrat SemiBold" pitchFamily="2" charset="0"/>
                <a:ea typeface="+mn-ea"/>
                <a:cs typeface="+mn-cs"/>
              </a:rPr>
              <a:t>Vedado crédito nas aquisições para distribuição, revenda ou comercialização</a:t>
            </a:r>
            <a:endParaRPr lang="pt-BR" sz="800" b="1" kern="1200" dirty="0">
              <a:solidFill>
                <a:prstClr val="black"/>
              </a:solidFill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3757249" y="1879902"/>
            <a:ext cx="2035799" cy="560372"/>
          </a:xfrm>
          <a:prstGeom prst="rect">
            <a:avLst/>
          </a:prstGeom>
          <a:solidFill>
            <a:srgbClr val="ED7D31">
              <a:lumMod val="60000"/>
              <a:lumOff val="40000"/>
              <a:alpha val="93000"/>
            </a:srgbClr>
          </a:solidFill>
          <a:ln w="1270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Serviços Financeiros, Operações com Imóveis, Planos de Assistência à Saúde e Concursos de Prognósticos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3763629" y="2516364"/>
            <a:ext cx="2026592" cy="36095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Alíquotas, creditamento e base de cálculo podem ser distintas.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3758255" y="2937230"/>
            <a:ext cx="2034793" cy="36443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Tributação com base no faturamento ou receita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757249" y="3387943"/>
            <a:ext cx="2035799" cy="37606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Alíquotas uniformes, quando não fixada pelo ente competente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3757249" y="3870605"/>
            <a:ext cx="2017383" cy="37606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Pode não gerar créditos para adquirentes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347599"/>
            <a:ext cx="2699577" cy="138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" name="Google Shape;110;p17"/>
          <p:cNvSpPr txBox="1"/>
          <p:nvPr/>
        </p:nvSpPr>
        <p:spPr>
          <a:xfrm>
            <a:off x="767767" y="1198113"/>
            <a:ext cx="7652084" cy="25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Aspectos Aduaneiros sem alteração</a:t>
            </a:r>
            <a:endParaRPr lang="pt-BR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Imposto de Importação e de Exportação, AFRMM, Taxa Siscomex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NCMS e classificações fiscais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Imunidade na exportação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r>
              <a:rPr lang="pt-BR" b="1" dirty="0">
                <a:solidFill>
                  <a:schemeClr val="dk1"/>
                </a:solidFill>
                <a:latin typeface="Montserrat" panose="00000500000000000000"/>
                <a:sym typeface="Montserrat" panose="00000500000000000000"/>
              </a:rPr>
              <a:t>Aspectos Aduaneiros que podem ser impactados</a:t>
            </a:r>
            <a:endParaRPr lang="pt-BR" b="1" dirty="0">
              <a:solidFill>
                <a:schemeClr val="dk1"/>
              </a:solidFill>
              <a:latin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IBS, CBS e IS incidirão nas importações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Inclusão de Imposto de Importação, Taxa Siscomex, AFRMM e outras despesas aduaneiras nas bases de cálculo do IS, IBS e CBS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Impactos fiscais da incidência do IS na cadeia de bens a serem exportados 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Recolhimento do IBS e CBS no local do destino pode representar impactos nas operações de importação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Regimes aduaneiros existentes precisarão ser revistos ou  regulamentados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Será preciso ainda avaliar como os exportadores poderão ser impactados na revogação de benefícios como o Reintegra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 F A S A D V ! 7 8 2 7 5 7 . 2 < / d o c u m e n t i d >  
     < s e n d e r i d > J P O R C H A T < / s e n d e r i d >  
     < s e n d e r e m a i l > J P O R C H A T @ F A S A D V . C O M . B R < / s e n d e r e m a i l >  
     < l a s t m o d i f i e d > 2 0 2 3 - 0 9 - 1 1 T 1 1 : 1 8 : 2 5 . 0 0 0 0 0 0 0 - 0 3 : 0 0 < / l a s t m o d i f i e d >  
     < d a t a b a s e > F A S A D V < / d a t a b a s e >  
 < / p r o p e r t i e s > 
</file>

<file path=customXml/itemProps1.xml><?xml version="1.0" encoding="utf-8"?>
<ds:datastoreItem xmlns:ds="http://schemas.openxmlformats.org/officeDocument/2006/customXml" ds:itemID="{AB6963F2-4EC3-4BDC-AC40-E5B861A550C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7924</Words>
  <Application>WPS Presentation</Application>
  <PresentationFormat>Apresentação na tela (16:9)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Arial</vt:lpstr>
      <vt:lpstr>Montserrat ExtraBold</vt:lpstr>
      <vt:lpstr>Montserrat</vt:lpstr>
      <vt:lpstr>Montserrat Light</vt:lpstr>
      <vt:lpstr>Montserrat ExtraLight</vt:lpstr>
      <vt:lpstr>Montserrat SemiBold</vt:lpstr>
      <vt:lpstr>Microsoft YaHei</vt:lpstr>
      <vt:lpstr>Arial Unicode MS</vt:lpstr>
      <vt:lpstr>Montserrat SemiBold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spmot</cp:lastModifiedBy>
  <cp:revision>10</cp:revision>
  <dcterms:created xsi:type="dcterms:W3CDTF">2023-09-11T23:25:12Z</dcterms:created>
  <dcterms:modified xsi:type="dcterms:W3CDTF">2023-09-11T23:26:08Z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8ECA959D84104460B1D9267CFB7464D2</vt:lpwstr>
  </property>
  <property fmtid="{D5CDD505-2E9C-101B-9397-08002B2CF9AE}" pid="3" name="KSOProductBuildVer">
    <vt:lpwstr>1046-11.2.0.11388</vt:lpwstr>
  </property>
</Properties>
</file>