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311" r:id="rId3"/>
    <p:sldId id="312" r:id="rId4"/>
    <p:sldId id="31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A8B"/>
    <a:srgbClr val="A2A2A2"/>
    <a:srgbClr val="4290B4"/>
    <a:srgbClr val="E27100"/>
    <a:srgbClr val="CC6600"/>
    <a:srgbClr val="333F50"/>
    <a:srgbClr val="D9D9D9"/>
    <a:srgbClr val="909090"/>
    <a:srgbClr val="CBCBCB"/>
    <a:srgbClr val="CA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6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0597-33FE-45BB-9D08-EDF5C1C9C4D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EF46-F387-4077-B6FA-F9D8B3143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5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0597-33FE-45BB-9D08-EDF5C1C9C4D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EF46-F387-4077-B6FA-F9D8B3143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1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0597-33FE-45BB-9D08-EDF5C1C9C4D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EF46-F387-4077-B6FA-F9D8B3143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4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0597-33FE-45BB-9D08-EDF5C1C9C4D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EF46-F387-4077-B6FA-F9D8B3143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7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0597-33FE-45BB-9D08-EDF5C1C9C4D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EF46-F387-4077-B6FA-F9D8B3143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6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0597-33FE-45BB-9D08-EDF5C1C9C4D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EF46-F387-4077-B6FA-F9D8B3143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3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0597-33FE-45BB-9D08-EDF5C1C9C4D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EF46-F387-4077-B6FA-F9D8B3143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6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0597-33FE-45BB-9D08-EDF5C1C9C4D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EF46-F387-4077-B6FA-F9D8B3143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9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0597-33FE-45BB-9D08-EDF5C1C9C4D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EF46-F387-4077-B6FA-F9D8B3143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2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0597-33FE-45BB-9D08-EDF5C1C9C4D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EF46-F387-4077-B6FA-F9D8B3143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5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0597-33FE-45BB-9D08-EDF5C1C9C4D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EF46-F387-4077-B6FA-F9D8B3143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1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B0597-33FE-45BB-9D08-EDF5C1C9C4D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4EF46-F387-4077-B6FA-F9D8B3143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6363" y="0"/>
            <a:ext cx="7005637" cy="173216"/>
          </a:xfrm>
          <a:prstGeom prst="rect">
            <a:avLst/>
          </a:prstGeom>
          <a:pattFill prst="dkUpDiag">
            <a:fgClr>
              <a:srgbClr val="EEEEE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1900" spc="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55619"/>
            <a:ext cx="955015" cy="302335"/>
          </a:xfrm>
          <a:prstGeom prst="rect">
            <a:avLst/>
          </a:prstGeom>
          <a:solidFill>
            <a:srgbClr val="65C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kern="1900" dirty="0">
                <a:solidFill>
                  <a:schemeClr val="bg1"/>
                </a:solidFill>
              </a:rPr>
              <a:t>PAG. </a:t>
            </a:r>
            <a:fld id="{52FDE961-CC21-46BF-94DB-B70A53951717}" type="slidenum">
              <a:rPr lang="en-US" sz="1200" b="1" kern="1900" smtClean="0">
                <a:solidFill>
                  <a:schemeClr val="bg1"/>
                </a:solidFill>
              </a:rPr>
              <a:t>1</a:t>
            </a:fld>
            <a:endParaRPr lang="en-US" sz="1200" b="1" kern="1900" dirty="0">
              <a:solidFill>
                <a:schemeClr val="bg1"/>
              </a:solidFill>
            </a:endParaRPr>
          </a:p>
        </p:txBody>
      </p:sp>
      <p:sp>
        <p:nvSpPr>
          <p:cNvPr id="35" name="Retângulo arredondado 34"/>
          <p:cNvSpPr/>
          <p:nvPr/>
        </p:nvSpPr>
        <p:spPr>
          <a:xfrm>
            <a:off x="1518660" y="1110626"/>
            <a:ext cx="9809018" cy="5330536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8"/>
          <a:stretch/>
        </p:blipFill>
        <p:spPr bwMode="auto">
          <a:xfrm>
            <a:off x="8479680" y="3531040"/>
            <a:ext cx="2543603" cy="167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Imagem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" r="21033"/>
          <a:stretch/>
        </p:blipFill>
        <p:spPr>
          <a:xfrm>
            <a:off x="4926223" y="3531041"/>
            <a:ext cx="2817341" cy="1673698"/>
          </a:xfrm>
          <a:prstGeom prst="rect">
            <a:avLst/>
          </a:prstGeom>
        </p:spPr>
      </p:pic>
      <p:pic>
        <p:nvPicPr>
          <p:cNvPr id="50" name="Picture 2" descr="Scania+T+124+container+rodo+avelino.jpg (500×375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" t="4771" r="7285" b="15832"/>
          <a:stretch/>
        </p:blipFill>
        <p:spPr bwMode="auto">
          <a:xfrm>
            <a:off x="1787606" y="3536120"/>
            <a:ext cx="2378670" cy="1668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953" y="1728510"/>
            <a:ext cx="2613470" cy="647686"/>
          </a:xfrm>
          <a:prstGeom prst="rect">
            <a:avLst/>
          </a:prstGeom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276" y="1314000"/>
            <a:ext cx="2393865" cy="108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Down Arrow Callout 43"/>
          <p:cNvSpPr/>
          <p:nvPr/>
        </p:nvSpPr>
        <p:spPr>
          <a:xfrm>
            <a:off x="8556275" y="2723113"/>
            <a:ext cx="2393865" cy="420942"/>
          </a:xfrm>
          <a:prstGeom prst="downArrowCallout">
            <a:avLst>
              <a:gd name="adj1" fmla="val 0"/>
              <a:gd name="adj2" fmla="val 151475"/>
              <a:gd name="adj3" fmla="val 86461"/>
              <a:gd name="adj4" fmla="val 15496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Down Arrow Callout 43"/>
          <p:cNvSpPr/>
          <p:nvPr/>
        </p:nvSpPr>
        <p:spPr>
          <a:xfrm>
            <a:off x="5170908" y="2703892"/>
            <a:ext cx="2393865" cy="420942"/>
          </a:xfrm>
          <a:prstGeom prst="downArrowCallout">
            <a:avLst>
              <a:gd name="adj1" fmla="val 0"/>
              <a:gd name="adj2" fmla="val 151475"/>
              <a:gd name="adj3" fmla="val 86461"/>
              <a:gd name="adj4" fmla="val 15496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Down Arrow Callout 43"/>
          <p:cNvSpPr/>
          <p:nvPr/>
        </p:nvSpPr>
        <p:spPr>
          <a:xfrm>
            <a:off x="1851442" y="2703892"/>
            <a:ext cx="2393865" cy="420942"/>
          </a:xfrm>
          <a:prstGeom prst="downArrowCallout">
            <a:avLst>
              <a:gd name="adj1" fmla="val 0"/>
              <a:gd name="adj2" fmla="val 151475"/>
              <a:gd name="adj3" fmla="val 86461"/>
              <a:gd name="adj4" fmla="val 15496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CaixaDeTexto 55"/>
          <p:cNvSpPr txBox="1"/>
          <p:nvPr/>
        </p:nvSpPr>
        <p:spPr>
          <a:xfrm>
            <a:off x="2007033" y="1485497"/>
            <a:ext cx="1915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accent5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CANAL AZUL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1705228" y="5370803"/>
            <a:ext cx="246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Canal Azul para Exportação/Importação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5058031" y="5370803"/>
            <a:ext cx="2461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Gestão de Processos de Negócio da Administração Portuária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8489092" y="5370803"/>
            <a:ext cx="246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Gestão de Terminal Portuário</a:t>
            </a:r>
          </a:p>
        </p:txBody>
      </p:sp>
      <p:sp>
        <p:nvSpPr>
          <p:cNvPr id="60" name="Seta para a esquerda e para a direita 59"/>
          <p:cNvSpPr/>
          <p:nvPr/>
        </p:nvSpPr>
        <p:spPr>
          <a:xfrm>
            <a:off x="3922241" y="1768625"/>
            <a:ext cx="1003982" cy="545215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Seta para a esquerda e para a direita 60"/>
          <p:cNvSpPr/>
          <p:nvPr/>
        </p:nvSpPr>
        <p:spPr>
          <a:xfrm>
            <a:off x="7743564" y="1768625"/>
            <a:ext cx="1003982" cy="545215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Subtitle 2"/>
          <p:cNvSpPr>
            <a:spLocks noGrp="1"/>
          </p:cNvSpPr>
          <p:nvPr>
            <p:ph type="subTitle" idx="1"/>
          </p:nvPr>
        </p:nvSpPr>
        <p:spPr>
          <a:xfrm>
            <a:off x="9892614" y="6402311"/>
            <a:ext cx="2292854" cy="449402"/>
          </a:xfrm>
        </p:spPr>
        <p:txBody>
          <a:bodyPr>
            <a:noAutofit/>
          </a:bodyPr>
          <a:lstStyle/>
          <a:p>
            <a:pPr algn="r"/>
            <a:r>
              <a:rPr lang="en-US" sz="2800" b="1" i="1" dirty="0">
                <a:solidFill>
                  <a:srgbClr val="0A435C"/>
                </a:solidFill>
                <a:latin typeface="Agency FB" panose="020B0503020202020204" pitchFamily="34" charset="0"/>
              </a:rPr>
              <a:t>smartPorts</a:t>
            </a:r>
            <a:endParaRPr lang="en-US" sz="1400" b="1" i="1" dirty="0">
              <a:solidFill>
                <a:srgbClr val="0A435C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308021" y="353677"/>
            <a:ext cx="4810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65C5B4"/>
                </a:solidFill>
                <a:latin typeface="Trebuchet MS" panose="020B0603020202020204" pitchFamily="34" charset="0"/>
              </a:rPr>
              <a:t>CASOS DE USO INTEGRADOS</a:t>
            </a:r>
          </a:p>
        </p:txBody>
      </p:sp>
    </p:spTree>
    <p:extLst>
      <p:ext uri="{BB962C8B-B14F-4D97-AF65-F5344CB8AC3E}">
        <p14:creationId xmlns:p14="http://schemas.microsoft.com/office/powerpoint/2010/main" val="94345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1-08 at 10.00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00" y="3236046"/>
            <a:ext cx="4139400" cy="9013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6363" y="710060"/>
            <a:ext cx="7005637" cy="173216"/>
          </a:xfrm>
          <a:prstGeom prst="rect">
            <a:avLst/>
          </a:prstGeom>
          <a:pattFill prst="dkUpDiag">
            <a:fgClr>
              <a:srgbClr val="EEEEE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1900" spc="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55619"/>
            <a:ext cx="955015" cy="302335"/>
          </a:xfrm>
          <a:prstGeom prst="rect">
            <a:avLst/>
          </a:prstGeom>
          <a:solidFill>
            <a:srgbClr val="65C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kern="1900" dirty="0">
                <a:solidFill>
                  <a:schemeClr val="bg1"/>
                </a:solidFill>
              </a:rPr>
              <a:t>PAG. </a:t>
            </a:r>
            <a:fld id="{52FDE961-CC21-46BF-94DB-B70A53951717}" type="slidenum">
              <a:rPr lang="en-US" sz="1200" b="1" kern="1900" smtClean="0">
                <a:solidFill>
                  <a:schemeClr val="bg1"/>
                </a:solidFill>
              </a:rPr>
              <a:t>2</a:t>
            </a:fld>
            <a:endParaRPr lang="en-US" sz="1200" b="1" kern="1900" dirty="0">
              <a:solidFill>
                <a:schemeClr val="bg1"/>
              </a:solidFill>
            </a:endParaRPr>
          </a:p>
        </p:txBody>
      </p:sp>
      <p:sp>
        <p:nvSpPr>
          <p:cNvPr id="62" name="Subtitle 2"/>
          <p:cNvSpPr>
            <a:spLocks noGrp="1"/>
          </p:cNvSpPr>
          <p:nvPr>
            <p:ph type="subTitle" idx="1"/>
          </p:nvPr>
        </p:nvSpPr>
        <p:spPr>
          <a:xfrm>
            <a:off x="9892614" y="6402311"/>
            <a:ext cx="2292854" cy="449402"/>
          </a:xfrm>
        </p:spPr>
        <p:txBody>
          <a:bodyPr>
            <a:noAutofit/>
          </a:bodyPr>
          <a:lstStyle/>
          <a:p>
            <a:pPr algn="r"/>
            <a:r>
              <a:rPr lang="en-US" sz="2800" b="1" i="1" dirty="0">
                <a:solidFill>
                  <a:srgbClr val="0A435C"/>
                </a:solidFill>
                <a:latin typeface="Agency FB" panose="020B0503020202020204" pitchFamily="34" charset="0"/>
              </a:rPr>
              <a:t>smartPorts</a:t>
            </a:r>
            <a:endParaRPr lang="en-US" sz="1400" b="1" i="1" dirty="0">
              <a:solidFill>
                <a:srgbClr val="0A435C"/>
              </a:solidFill>
              <a:latin typeface="Agency FB" panose="020B0503020202020204" pitchFamily="34" charset="0"/>
            </a:endParaRPr>
          </a:p>
        </p:txBody>
      </p:sp>
      <p:pic>
        <p:nvPicPr>
          <p:cNvPr id="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58" y="2440572"/>
            <a:ext cx="2613470" cy="647686"/>
          </a:xfrm>
          <a:prstGeom prst="rect">
            <a:avLst/>
          </a:prstGeom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792" y="2135299"/>
            <a:ext cx="2393865" cy="108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CaixaDeTexto 64"/>
          <p:cNvSpPr txBox="1"/>
          <p:nvPr/>
        </p:nvSpPr>
        <p:spPr>
          <a:xfrm>
            <a:off x="1184238" y="2197559"/>
            <a:ext cx="1915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accent5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CANAL AZUL</a:t>
            </a:r>
          </a:p>
        </p:txBody>
      </p:sp>
      <p:sp>
        <p:nvSpPr>
          <p:cNvPr id="66" name="Seta para a esquerda e para a direita 65"/>
          <p:cNvSpPr/>
          <p:nvPr/>
        </p:nvSpPr>
        <p:spPr>
          <a:xfrm>
            <a:off x="3099446" y="2459421"/>
            <a:ext cx="1003982" cy="545215"/>
          </a:xfrm>
          <a:prstGeom prst="leftRightArrow">
            <a:avLst/>
          </a:prstGeom>
          <a:solidFill>
            <a:srgbClr val="4290B4"/>
          </a:solidFill>
          <a:ln>
            <a:solidFill>
              <a:srgbClr val="A2A2A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7" name="Seta para a esquerda e para a direita 66"/>
          <p:cNvSpPr/>
          <p:nvPr/>
        </p:nvSpPr>
        <p:spPr>
          <a:xfrm>
            <a:off x="6920769" y="2459421"/>
            <a:ext cx="1003982" cy="545215"/>
          </a:xfrm>
          <a:prstGeom prst="leftRightArrow">
            <a:avLst/>
          </a:prstGeom>
          <a:solidFill>
            <a:srgbClr val="4290B4"/>
          </a:solidFill>
          <a:ln>
            <a:solidFill>
              <a:srgbClr val="A2A2A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68" name="Conexão reta 67"/>
          <p:cNvCxnSpPr/>
          <p:nvPr/>
        </p:nvCxnSpPr>
        <p:spPr>
          <a:xfrm>
            <a:off x="3568830" y="3405490"/>
            <a:ext cx="0" cy="348352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xão reta 68"/>
          <p:cNvCxnSpPr/>
          <p:nvPr/>
        </p:nvCxnSpPr>
        <p:spPr>
          <a:xfrm>
            <a:off x="7449715" y="3405490"/>
            <a:ext cx="0" cy="354119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ângulo arredondado 69"/>
          <p:cNvSpPr/>
          <p:nvPr/>
        </p:nvSpPr>
        <p:spPr>
          <a:xfrm>
            <a:off x="4259355" y="3426752"/>
            <a:ext cx="2384504" cy="7739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1" name="CaixaDeTexto 70"/>
          <p:cNvSpPr txBox="1"/>
          <p:nvPr/>
        </p:nvSpPr>
        <p:spPr>
          <a:xfrm>
            <a:off x="4435458" y="3511812"/>
            <a:ext cx="2163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Agendamento</a:t>
            </a:r>
          </a:p>
          <a:p>
            <a:pPr algn="ctr"/>
            <a:r>
              <a:rPr lang="pt-PT" sz="1400" dirty="0" err="1"/>
              <a:t>Containers</a:t>
            </a:r>
            <a:endParaRPr lang="pt-PT" sz="1400" dirty="0"/>
          </a:p>
        </p:txBody>
      </p:sp>
      <p:sp>
        <p:nvSpPr>
          <p:cNvPr id="72" name="CaixaDeTexto 71"/>
          <p:cNvSpPr txBox="1"/>
          <p:nvPr/>
        </p:nvSpPr>
        <p:spPr>
          <a:xfrm>
            <a:off x="1404112" y="3346722"/>
            <a:ext cx="1692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/>
              <a:t>Pedido agendamento</a:t>
            </a:r>
          </a:p>
        </p:txBody>
      </p:sp>
      <p:cxnSp>
        <p:nvCxnSpPr>
          <p:cNvPr id="73" name="Conexão em ângulos retos 72"/>
          <p:cNvCxnSpPr>
            <a:stCxn id="70" idx="2"/>
          </p:cNvCxnSpPr>
          <p:nvPr/>
        </p:nvCxnSpPr>
        <p:spPr>
          <a:xfrm rot="5400000">
            <a:off x="4051421" y="3151904"/>
            <a:ext cx="351421" cy="2448953"/>
          </a:xfrm>
          <a:prstGeom prst="bentConnector2">
            <a:avLst/>
          </a:prstGeom>
          <a:ln w="28575">
            <a:solidFill>
              <a:srgbClr val="459A8B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4" name="CaixaDeTexto 73"/>
          <p:cNvSpPr txBox="1"/>
          <p:nvPr/>
        </p:nvSpPr>
        <p:spPr>
          <a:xfrm>
            <a:off x="3560904" y="4339231"/>
            <a:ext cx="206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/>
              <a:t>Agendamento para carga especifica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404112" y="3670003"/>
            <a:ext cx="1692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/>
              <a:t>Previsão de chegada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1404112" y="4004915"/>
            <a:ext cx="1692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/>
              <a:t>Presença de carga</a:t>
            </a:r>
          </a:p>
        </p:txBody>
      </p:sp>
      <p:cxnSp>
        <p:nvCxnSpPr>
          <p:cNvPr id="77" name="Conexão em ângulos retos 24"/>
          <p:cNvCxnSpPr/>
          <p:nvPr/>
        </p:nvCxnSpPr>
        <p:spPr>
          <a:xfrm>
            <a:off x="3052499" y="4158803"/>
            <a:ext cx="994796" cy="3637"/>
          </a:xfrm>
          <a:prstGeom prst="straightConnector1">
            <a:avLst/>
          </a:prstGeom>
          <a:ln w="28575">
            <a:solidFill>
              <a:srgbClr val="459A8B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8" name="Retângulo arredondado 77"/>
          <p:cNvSpPr/>
          <p:nvPr/>
        </p:nvSpPr>
        <p:spPr>
          <a:xfrm>
            <a:off x="4317022" y="5491237"/>
            <a:ext cx="2384504" cy="7739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9" name="CaixaDeTexto 78"/>
          <p:cNvSpPr txBox="1"/>
          <p:nvPr/>
        </p:nvSpPr>
        <p:spPr>
          <a:xfrm>
            <a:off x="4435459" y="5491233"/>
            <a:ext cx="2163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/>
              <a:t>Dashboard</a:t>
            </a:r>
            <a:r>
              <a:rPr lang="pt-PT" sz="1400" dirty="0"/>
              <a:t> de Informação Consolidada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4317020" y="5949895"/>
            <a:ext cx="2298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/>
              <a:t>Canal Azul, 3Port, Cargo e-Business</a:t>
            </a:r>
          </a:p>
        </p:txBody>
      </p:sp>
      <p:cxnSp>
        <p:nvCxnSpPr>
          <p:cNvPr id="81" name="Conexão em ângulos retos 24"/>
          <p:cNvCxnSpPr/>
          <p:nvPr/>
        </p:nvCxnSpPr>
        <p:spPr>
          <a:xfrm>
            <a:off x="3035246" y="3819087"/>
            <a:ext cx="994796" cy="3637"/>
          </a:xfrm>
          <a:prstGeom prst="straightConnector1">
            <a:avLst/>
          </a:prstGeom>
          <a:ln w="28575">
            <a:solidFill>
              <a:srgbClr val="459A8B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2" name="Conexão em ângulos retos 24"/>
          <p:cNvCxnSpPr/>
          <p:nvPr/>
        </p:nvCxnSpPr>
        <p:spPr>
          <a:xfrm>
            <a:off x="3060320" y="3506696"/>
            <a:ext cx="994796" cy="3637"/>
          </a:xfrm>
          <a:prstGeom prst="straightConnector1">
            <a:avLst/>
          </a:prstGeom>
          <a:ln w="28575">
            <a:solidFill>
              <a:srgbClr val="459A8B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3" name="CaixaDeTexto 82"/>
          <p:cNvSpPr txBox="1"/>
          <p:nvPr/>
        </p:nvSpPr>
        <p:spPr>
          <a:xfrm>
            <a:off x="8182235" y="5491233"/>
            <a:ext cx="2169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/>
              <a:t>Taxas de ocupação de solo</a:t>
            </a:r>
          </a:p>
        </p:txBody>
      </p:sp>
      <p:cxnSp>
        <p:nvCxnSpPr>
          <p:cNvPr id="84" name="Conexão em ângulos retos 24"/>
          <p:cNvCxnSpPr/>
          <p:nvPr/>
        </p:nvCxnSpPr>
        <p:spPr>
          <a:xfrm flipH="1">
            <a:off x="6960726" y="5605084"/>
            <a:ext cx="1104789" cy="0"/>
          </a:xfrm>
          <a:prstGeom prst="straightConnector1">
            <a:avLst/>
          </a:prstGeom>
          <a:ln w="28575">
            <a:solidFill>
              <a:srgbClr val="459A8B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5" name="CaixaDeTexto 84"/>
          <p:cNvSpPr txBox="1"/>
          <p:nvPr/>
        </p:nvSpPr>
        <p:spPr>
          <a:xfrm>
            <a:off x="8182235" y="5776965"/>
            <a:ext cx="236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/>
              <a:t>Informação sobre carga perigosa</a:t>
            </a:r>
          </a:p>
        </p:txBody>
      </p:sp>
      <p:cxnSp>
        <p:nvCxnSpPr>
          <p:cNvPr id="86" name="Conexão em ângulos retos 24"/>
          <p:cNvCxnSpPr/>
          <p:nvPr/>
        </p:nvCxnSpPr>
        <p:spPr>
          <a:xfrm flipH="1">
            <a:off x="6960726" y="5922715"/>
            <a:ext cx="1104789" cy="0"/>
          </a:xfrm>
          <a:prstGeom prst="straightConnector1">
            <a:avLst/>
          </a:prstGeom>
          <a:ln w="28575">
            <a:solidFill>
              <a:srgbClr val="459A8B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7" name="CaixaDeTexto 86"/>
          <p:cNvSpPr txBox="1"/>
          <p:nvPr/>
        </p:nvSpPr>
        <p:spPr>
          <a:xfrm>
            <a:off x="8124569" y="6131410"/>
            <a:ext cx="236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/>
              <a:t>Informação sobre disposição de carga no navio</a:t>
            </a:r>
          </a:p>
        </p:txBody>
      </p:sp>
      <p:cxnSp>
        <p:nvCxnSpPr>
          <p:cNvPr id="88" name="Conexão em ângulos retos 24"/>
          <p:cNvCxnSpPr/>
          <p:nvPr/>
        </p:nvCxnSpPr>
        <p:spPr>
          <a:xfrm flipH="1">
            <a:off x="6975937" y="6261357"/>
            <a:ext cx="1104789" cy="0"/>
          </a:xfrm>
          <a:prstGeom prst="straightConnector1">
            <a:avLst/>
          </a:prstGeom>
          <a:ln w="28575">
            <a:solidFill>
              <a:srgbClr val="459A8B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9" name="Conexão em ângulos retos 24"/>
          <p:cNvCxnSpPr/>
          <p:nvPr/>
        </p:nvCxnSpPr>
        <p:spPr>
          <a:xfrm>
            <a:off x="5685641" y="4290702"/>
            <a:ext cx="0" cy="1150922"/>
          </a:xfrm>
          <a:prstGeom prst="straightConnector1">
            <a:avLst/>
          </a:prstGeom>
          <a:ln w="28575">
            <a:solidFill>
              <a:srgbClr val="459A8B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0" name="Conexão em ângulos retos 89"/>
          <p:cNvCxnSpPr/>
          <p:nvPr/>
        </p:nvCxnSpPr>
        <p:spPr>
          <a:xfrm>
            <a:off x="5941211" y="4224776"/>
            <a:ext cx="2192402" cy="341964"/>
          </a:xfrm>
          <a:prstGeom prst="bentConnector3">
            <a:avLst>
              <a:gd name="adj1" fmla="val 533"/>
            </a:avLst>
          </a:prstGeom>
          <a:ln w="28575">
            <a:solidFill>
              <a:srgbClr val="459A8B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1" name="CaixaDeTexto 90"/>
          <p:cNvSpPr txBox="1"/>
          <p:nvPr/>
        </p:nvSpPr>
        <p:spPr>
          <a:xfrm>
            <a:off x="5939890" y="4319272"/>
            <a:ext cx="2067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/>
              <a:t>Informação de agendamento</a:t>
            </a:r>
          </a:p>
        </p:txBody>
      </p:sp>
      <p:sp>
        <p:nvSpPr>
          <p:cNvPr id="92" name="CaixaDeTexto 91"/>
          <p:cNvSpPr txBox="1"/>
          <p:nvPr/>
        </p:nvSpPr>
        <p:spPr>
          <a:xfrm>
            <a:off x="9221434" y="4114219"/>
            <a:ext cx="2169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/>
              <a:t>Capacidade de operação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4406534" y="6261357"/>
            <a:ext cx="390221" cy="400110"/>
            <a:chOff x="4406534" y="5155302"/>
            <a:chExt cx="390221" cy="400110"/>
          </a:xfrm>
        </p:grpSpPr>
        <p:sp>
          <p:nvSpPr>
            <p:cNvPr id="94" name="Flowchart: Connector 13"/>
            <p:cNvSpPr/>
            <p:nvPr/>
          </p:nvSpPr>
          <p:spPr>
            <a:xfrm>
              <a:off x="4406534" y="5185925"/>
              <a:ext cx="390221" cy="369487"/>
            </a:xfrm>
            <a:prstGeom prst="flowChartConnector">
              <a:avLst/>
            </a:prstGeom>
            <a:solidFill>
              <a:srgbClr val="909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kern="1900" spc="300" dirty="0">
                <a:solidFill>
                  <a:srgbClr val="65C5B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5" name="Rectangle 14"/>
            <p:cNvSpPr/>
            <p:nvPr/>
          </p:nvSpPr>
          <p:spPr>
            <a:xfrm>
              <a:off x="4444563" y="5155302"/>
              <a:ext cx="2785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kern="1900" spc="-3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1</a:t>
              </a:r>
            </a:p>
          </p:txBody>
        </p:sp>
      </p:grpSp>
      <p:grpSp>
        <p:nvGrpSpPr>
          <p:cNvPr id="98" name="Grupo 97"/>
          <p:cNvGrpSpPr/>
          <p:nvPr/>
        </p:nvGrpSpPr>
        <p:grpSpPr>
          <a:xfrm>
            <a:off x="5141905" y="3016634"/>
            <a:ext cx="390221" cy="400110"/>
            <a:chOff x="4406534" y="5155302"/>
            <a:chExt cx="390221" cy="400110"/>
          </a:xfrm>
        </p:grpSpPr>
        <p:sp>
          <p:nvSpPr>
            <p:cNvPr id="99" name="Flowchart: Connector 13"/>
            <p:cNvSpPr/>
            <p:nvPr/>
          </p:nvSpPr>
          <p:spPr>
            <a:xfrm>
              <a:off x="4406534" y="5185925"/>
              <a:ext cx="390221" cy="369487"/>
            </a:xfrm>
            <a:prstGeom prst="flowChartConnector">
              <a:avLst/>
            </a:prstGeom>
            <a:solidFill>
              <a:srgbClr val="909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kern="1900" spc="300" dirty="0">
                <a:solidFill>
                  <a:srgbClr val="65C5B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0" name="Rectangle 14"/>
            <p:cNvSpPr/>
            <p:nvPr/>
          </p:nvSpPr>
          <p:spPr>
            <a:xfrm>
              <a:off x="4444563" y="5155302"/>
              <a:ext cx="2785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kern="1900" spc="-3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2</a:t>
              </a:r>
            </a:p>
          </p:txBody>
        </p:sp>
      </p:grpSp>
      <p:grpSp>
        <p:nvGrpSpPr>
          <p:cNvPr id="105" name="Grupo 104"/>
          <p:cNvGrpSpPr/>
          <p:nvPr/>
        </p:nvGrpSpPr>
        <p:grpSpPr>
          <a:xfrm>
            <a:off x="4902092" y="6257869"/>
            <a:ext cx="390221" cy="400110"/>
            <a:chOff x="4406534" y="5155302"/>
            <a:chExt cx="390221" cy="400110"/>
          </a:xfrm>
        </p:grpSpPr>
        <p:sp>
          <p:nvSpPr>
            <p:cNvPr id="106" name="Flowchart: Connector 13"/>
            <p:cNvSpPr/>
            <p:nvPr/>
          </p:nvSpPr>
          <p:spPr>
            <a:xfrm>
              <a:off x="4406534" y="5185925"/>
              <a:ext cx="390221" cy="369487"/>
            </a:xfrm>
            <a:prstGeom prst="flowChartConnector">
              <a:avLst/>
            </a:prstGeom>
            <a:solidFill>
              <a:srgbClr val="909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kern="1900" spc="300" dirty="0">
                <a:solidFill>
                  <a:srgbClr val="65C5B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7" name="Rectangle 14"/>
            <p:cNvSpPr/>
            <p:nvPr/>
          </p:nvSpPr>
          <p:spPr>
            <a:xfrm>
              <a:off x="4444563" y="5155302"/>
              <a:ext cx="2785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kern="1900" spc="-3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3</a:t>
              </a:r>
            </a:p>
          </p:txBody>
        </p:sp>
      </p:grpSp>
      <p:grpSp>
        <p:nvGrpSpPr>
          <p:cNvPr id="111" name="Grupo 110"/>
          <p:cNvGrpSpPr/>
          <p:nvPr/>
        </p:nvGrpSpPr>
        <p:grpSpPr>
          <a:xfrm>
            <a:off x="5370769" y="6270053"/>
            <a:ext cx="390221" cy="400110"/>
            <a:chOff x="4406534" y="5155302"/>
            <a:chExt cx="390221" cy="400110"/>
          </a:xfrm>
        </p:grpSpPr>
        <p:sp>
          <p:nvSpPr>
            <p:cNvPr id="112" name="Flowchart: Connector 13"/>
            <p:cNvSpPr/>
            <p:nvPr/>
          </p:nvSpPr>
          <p:spPr>
            <a:xfrm>
              <a:off x="4406534" y="5185925"/>
              <a:ext cx="390221" cy="369487"/>
            </a:xfrm>
            <a:prstGeom prst="flowChartConnector">
              <a:avLst/>
            </a:prstGeom>
            <a:solidFill>
              <a:srgbClr val="909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kern="1900" spc="300" dirty="0">
                <a:solidFill>
                  <a:srgbClr val="65C5B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3" name="Rectangle 14"/>
            <p:cNvSpPr/>
            <p:nvPr/>
          </p:nvSpPr>
          <p:spPr>
            <a:xfrm>
              <a:off x="4444563" y="5155302"/>
              <a:ext cx="2785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kern="1900" spc="-3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4</a:t>
              </a:r>
            </a:p>
          </p:txBody>
        </p:sp>
      </p:grpSp>
      <p:grpSp>
        <p:nvGrpSpPr>
          <p:cNvPr id="114" name="Grupo 113"/>
          <p:cNvGrpSpPr/>
          <p:nvPr/>
        </p:nvGrpSpPr>
        <p:grpSpPr>
          <a:xfrm>
            <a:off x="5809439" y="6265155"/>
            <a:ext cx="390221" cy="400110"/>
            <a:chOff x="4406534" y="5155302"/>
            <a:chExt cx="390221" cy="400110"/>
          </a:xfrm>
        </p:grpSpPr>
        <p:sp>
          <p:nvSpPr>
            <p:cNvPr id="115" name="Flowchart: Connector 13"/>
            <p:cNvSpPr/>
            <p:nvPr/>
          </p:nvSpPr>
          <p:spPr>
            <a:xfrm>
              <a:off x="4406534" y="5185925"/>
              <a:ext cx="390221" cy="369487"/>
            </a:xfrm>
            <a:prstGeom prst="flowChartConnector">
              <a:avLst/>
            </a:prstGeom>
            <a:solidFill>
              <a:srgbClr val="909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kern="1900" spc="300" dirty="0">
                <a:solidFill>
                  <a:srgbClr val="65C5B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6" name="Rectangle 14"/>
            <p:cNvSpPr/>
            <p:nvPr/>
          </p:nvSpPr>
          <p:spPr>
            <a:xfrm>
              <a:off x="4444563" y="5155302"/>
              <a:ext cx="2785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kern="1900" spc="-3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5</a:t>
              </a:r>
            </a:p>
          </p:txBody>
        </p:sp>
      </p:grpSp>
      <p:grpSp>
        <p:nvGrpSpPr>
          <p:cNvPr id="117" name="Grupo 116"/>
          <p:cNvGrpSpPr/>
          <p:nvPr/>
        </p:nvGrpSpPr>
        <p:grpSpPr>
          <a:xfrm>
            <a:off x="5624160" y="3012606"/>
            <a:ext cx="390221" cy="400110"/>
            <a:chOff x="4406534" y="5155302"/>
            <a:chExt cx="390221" cy="400110"/>
          </a:xfrm>
        </p:grpSpPr>
        <p:sp>
          <p:nvSpPr>
            <p:cNvPr id="118" name="Flowchart: Connector 13"/>
            <p:cNvSpPr/>
            <p:nvPr/>
          </p:nvSpPr>
          <p:spPr>
            <a:xfrm>
              <a:off x="4406534" y="5185925"/>
              <a:ext cx="390221" cy="369487"/>
            </a:xfrm>
            <a:prstGeom prst="flowChartConnector">
              <a:avLst/>
            </a:prstGeom>
            <a:solidFill>
              <a:srgbClr val="909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kern="1900" spc="300" dirty="0">
                <a:solidFill>
                  <a:srgbClr val="65C5B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9" name="Rectangle 14"/>
            <p:cNvSpPr/>
            <p:nvPr/>
          </p:nvSpPr>
          <p:spPr>
            <a:xfrm>
              <a:off x="4444563" y="5155302"/>
              <a:ext cx="2785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kern="1900" spc="-3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6</a:t>
              </a:r>
            </a:p>
          </p:txBody>
        </p:sp>
      </p:grpSp>
      <p:grpSp>
        <p:nvGrpSpPr>
          <p:cNvPr id="120" name="Grupo 119"/>
          <p:cNvGrpSpPr/>
          <p:nvPr/>
        </p:nvGrpSpPr>
        <p:grpSpPr>
          <a:xfrm>
            <a:off x="6317237" y="6257869"/>
            <a:ext cx="390221" cy="400110"/>
            <a:chOff x="4406534" y="5155302"/>
            <a:chExt cx="390221" cy="400110"/>
          </a:xfrm>
        </p:grpSpPr>
        <p:sp>
          <p:nvSpPr>
            <p:cNvPr id="121" name="Flowchart: Connector 13"/>
            <p:cNvSpPr/>
            <p:nvPr/>
          </p:nvSpPr>
          <p:spPr>
            <a:xfrm>
              <a:off x="4406534" y="5185925"/>
              <a:ext cx="390221" cy="369487"/>
            </a:xfrm>
            <a:prstGeom prst="flowChartConnector">
              <a:avLst/>
            </a:prstGeom>
            <a:solidFill>
              <a:srgbClr val="909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kern="1900" spc="300" dirty="0">
                <a:solidFill>
                  <a:srgbClr val="65C5B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2" name="Rectangle 14"/>
            <p:cNvSpPr/>
            <p:nvPr/>
          </p:nvSpPr>
          <p:spPr>
            <a:xfrm>
              <a:off x="4444563" y="5155302"/>
              <a:ext cx="2785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kern="1900" spc="-3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7</a:t>
              </a:r>
            </a:p>
          </p:txBody>
        </p:sp>
      </p:grpSp>
      <p:sp>
        <p:nvSpPr>
          <p:cNvPr id="123" name="TextBox 9"/>
          <p:cNvSpPr txBox="1"/>
          <p:nvPr/>
        </p:nvSpPr>
        <p:spPr>
          <a:xfrm>
            <a:off x="310984" y="348159"/>
            <a:ext cx="4810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65C5B4"/>
                </a:solidFill>
                <a:latin typeface="Trebuchet MS" panose="020B0603020202020204" pitchFamily="34" charset="0"/>
              </a:rPr>
              <a:t>CASOS DE USO INTEGRADOS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30093" b="40280"/>
          <a:stretch/>
        </p:blipFill>
        <p:spPr>
          <a:xfrm>
            <a:off x="8525741" y="1215292"/>
            <a:ext cx="2857500" cy="846582"/>
          </a:xfrm>
          <a:prstGeom prst="rect">
            <a:avLst/>
          </a:prstGeom>
        </p:spPr>
      </p:pic>
      <p:cxnSp>
        <p:nvCxnSpPr>
          <p:cNvPr id="61" name="Conexão em ângulos retos 72"/>
          <p:cNvCxnSpPr>
            <a:stCxn id="92" idx="1"/>
            <a:endCxn id="70" idx="3"/>
          </p:cNvCxnSpPr>
          <p:nvPr/>
        </p:nvCxnSpPr>
        <p:spPr>
          <a:xfrm rot="10800000">
            <a:off x="6643860" y="3813711"/>
            <a:ext cx="2577575" cy="439008"/>
          </a:xfrm>
          <a:prstGeom prst="bentConnector3">
            <a:avLst>
              <a:gd name="adj1" fmla="val 50000"/>
            </a:avLst>
          </a:prstGeom>
          <a:ln w="28575">
            <a:solidFill>
              <a:srgbClr val="459A8B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809" y="833759"/>
            <a:ext cx="1727200" cy="1066800"/>
          </a:xfrm>
          <a:prstGeom prst="rect">
            <a:avLst/>
          </a:prstGeom>
        </p:spPr>
      </p:pic>
      <p:sp>
        <p:nvSpPr>
          <p:cNvPr id="96" name="Seta para a esquerda e para a direita 66"/>
          <p:cNvSpPr/>
          <p:nvPr/>
        </p:nvSpPr>
        <p:spPr>
          <a:xfrm rot="16200000">
            <a:off x="4522936" y="1918947"/>
            <a:ext cx="559835" cy="545215"/>
          </a:xfrm>
          <a:prstGeom prst="leftRightArrow">
            <a:avLst>
              <a:gd name="adj1" fmla="val 50000"/>
              <a:gd name="adj2" fmla="val 27460"/>
            </a:avLst>
          </a:prstGeom>
          <a:solidFill>
            <a:srgbClr val="4290B4"/>
          </a:solidFill>
          <a:ln>
            <a:solidFill>
              <a:srgbClr val="A2A2A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7" name="CaixaDeTexto 71"/>
          <p:cNvSpPr txBox="1"/>
          <p:nvPr/>
        </p:nvSpPr>
        <p:spPr>
          <a:xfrm>
            <a:off x="5066278" y="1983467"/>
            <a:ext cx="1692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/>
              <a:t>Marítima</a:t>
            </a:r>
          </a:p>
        </p:txBody>
      </p:sp>
    </p:spTree>
    <p:extLst>
      <p:ext uri="{BB962C8B-B14F-4D97-AF65-F5344CB8AC3E}">
        <p14:creationId xmlns:p14="http://schemas.microsoft.com/office/powerpoint/2010/main" val="180976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6363" y="0"/>
            <a:ext cx="7005637" cy="173216"/>
          </a:xfrm>
          <a:prstGeom prst="rect">
            <a:avLst/>
          </a:prstGeom>
          <a:pattFill prst="dkUpDiag">
            <a:fgClr>
              <a:srgbClr val="EEEEE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1900" spc="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55619"/>
            <a:ext cx="955015" cy="302335"/>
          </a:xfrm>
          <a:prstGeom prst="rect">
            <a:avLst/>
          </a:prstGeom>
          <a:solidFill>
            <a:srgbClr val="65C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kern="1900" dirty="0">
                <a:solidFill>
                  <a:schemeClr val="bg1"/>
                </a:solidFill>
              </a:rPr>
              <a:t>PAG. </a:t>
            </a:r>
            <a:fld id="{52FDE961-CC21-46BF-94DB-B70A53951717}" type="slidenum">
              <a:rPr lang="en-US" sz="1200" b="1" kern="1900" smtClean="0">
                <a:solidFill>
                  <a:schemeClr val="bg1"/>
                </a:solidFill>
              </a:rPr>
              <a:t>3</a:t>
            </a:fld>
            <a:endParaRPr lang="en-US" sz="1200" b="1" kern="19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78" y="209693"/>
            <a:ext cx="1088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65C5B4"/>
                </a:solidFill>
                <a:latin typeface="+mj-lt"/>
              </a:rPr>
              <a:t>04|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8526" y="396787"/>
            <a:ext cx="4810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65C5B4"/>
                </a:solidFill>
                <a:latin typeface="Trebuchet MS" panose="020B0603020202020204" pitchFamily="34" charset="0"/>
              </a:rPr>
              <a:t>CASOS DE USO INTEGRADOS</a:t>
            </a:r>
          </a:p>
        </p:txBody>
      </p:sp>
      <p:sp>
        <p:nvSpPr>
          <p:cNvPr id="8" name="Rectangle 7"/>
          <p:cNvSpPr/>
          <p:nvPr/>
        </p:nvSpPr>
        <p:spPr>
          <a:xfrm>
            <a:off x="1878218" y="1200136"/>
            <a:ext cx="96172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600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...</a:t>
            </a:r>
            <a:r>
              <a:rPr lang="en-US" sz="6600" i="1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gestão</a:t>
            </a:r>
            <a:r>
              <a:rPr lang="en-US" sz="6600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de </a:t>
            </a:r>
            <a:r>
              <a:rPr lang="en-US" sz="6600" i="1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parque</a:t>
            </a:r>
            <a:endParaRPr lang="en-US" sz="6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6509" y="2613348"/>
            <a:ext cx="6879119" cy="861774"/>
            <a:chOff x="1184238" y="1844360"/>
            <a:chExt cx="6879119" cy="861774"/>
          </a:xfrm>
        </p:grpSpPr>
        <p:sp>
          <p:nvSpPr>
            <p:cNvPr id="12" name="Rectangle 11"/>
            <p:cNvSpPr/>
            <p:nvPr/>
          </p:nvSpPr>
          <p:spPr>
            <a:xfrm>
              <a:off x="1975417" y="1844360"/>
              <a:ext cx="608794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pt-BR" b="1" dirty="0">
                  <a:solidFill>
                    <a:srgbClr val="6C9B93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MODELAÇÃO DE RISCO</a:t>
              </a:r>
              <a:endParaRPr lang="pt-BR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algn="just" fontAlgn="base"/>
              <a:r>
                <a:rPr lang="pt-BR" sz="1600" b="1" i="1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… visualização em tempo real da localização e aglomeração de carga perigosa</a:t>
              </a:r>
              <a:endParaRPr lang="pt-BR" sz="16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184238" y="1845158"/>
              <a:ext cx="659802" cy="624744"/>
              <a:chOff x="1183536" y="1564949"/>
              <a:chExt cx="659802" cy="624744"/>
            </a:xfrm>
          </p:grpSpPr>
          <p:sp>
            <p:nvSpPr>
              <p:cNvPr id="14" name="Flowchart: Connector 13"/>
              <p:cNvSpPr/>
              <p:nvPr/>
            </p:nvSpPr>
            <p:spPr>
              <a:xfrm>
                <a:off x="1183536" y="1564949"/>
                <a:ext cx="659802" cy="624744"/>
              </a:xfrm>
              <a:prstGeom prst="flowChartConnector">
                <a:avLst/>
              </a:prstGeom>
              <a:solidFill>
                <a:srgbClr val="9090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kern="1900" spc="300" dirty="0">
                  <a:solidFill>
                    <a:srgbClr val="65C5B4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314913" y="1594929"/>
                <a:ext cx="3866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1" kern="1900" spc="-3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656509" y="3568817"/>
            <a:ext cx="6879119" cy="625542"/>
            <a:chOff x="1184238" y="1844360"/>
            <a:chExt cx="6879119" cy="625542"/>
          </a:xfrm>
        </p:grpSpPr>
        <p:sp>
          <p:nvSpPr>
            <p:cNvPr id="17" name="Rectangle 16"/>
            <p:cNvSpPr/>
            <p:nvPr/>
          </p:nvSpPr>
          <p:spPr>
            <a:xfrm>
              <a:off x="1975417" y="1844360"/>
              <a:ext cx="608794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pt-BR" b="1" dirty="0">
                  <a:solidFill>
                    <a:srgbClr val="6C9B93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MONITORIZAÇÃO DE CAPACIDADE</a:t>
              </a:r>
              <a:endParaRPr lang="pt-BR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algn="just" fontAlgn="base"/>
              <a:r>
                <a:rPr lang="pt-BR" sz="1600" b="1" i="1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… compreensão da taxa de ocupação / reserva do solo</a:t>
              </a:r>
              <a:endParaRPr lang="pt-BR" sz="16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184238" y="1845158"/>
              <a:ext cx="659802" cy="624744"/>
              <a:chOff x="1183536" y="1564949"/>
              <a:chExt cx="659802" cy="624744"/>
            </a:xfrm>
          </p:grpSpPr>
          <p:sp>
            <p:nvSpPr>
              <p:cNvPr id="19" name="Flowchart: Connector 18"/>
              <p:cNvSpPr/>
              <p:nvPr/>
            </p:nvSpPr>
            <p:spPr>
              <a:xfrm>
                <a:off x="1183536" y="1564949"/>
                <a:ext cx="659802" cy="624744"/>
              </a:xfrm>
              <a:prstGeom prst="flowChartConnector">
                <a:avLst/>
              </a:prstGeom>
              <a:solidFill>
                <a:srgbClr val="9090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kern="1900" spc="300" dirty="0">
                  <a:solidFill>
                    <a:srgbClr val="65C5B4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314913" y="1594929"/>
                <a:ext cx="3866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1" kern="1900" spc="-3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56509" y="4397111"/>
            <a:ext cx="6879119" cy="861774"/>
            <a:chOff x="1184238" y="1844360"/>
            <a:chExt cx="6879119" cy="861774"/>
          </a:xfrm>
        </p:grpSpPr>
        <p:sp>
          <p:nvSpPr>
            <p:cNvPr id="22" name="Rectangle 21"/>
            <p:cNvSpPr/>
            <p:nvPr/>
          </p:nvSpPr>
          <p:spPr>
            <a:xfrm>
              <a:off x="1975417" y="1844360"/>
              <a:ext cx="608794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pt-BR" b="1" dirty="0">
                  <a:solidFill>
                    <a:srgbClr val="6C9B93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GESTÃO DE ACESSOS</a:t>
              </a:r>
              <a:endParaRPr lang="pt-BR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algn="just" fontAlgn="base"/>
              <a:r>
                <a:rPr lang="pt-BR" sz="1600" b="1" i="1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… observação de congestionamentos e controlo em tempo real das operações de portaria</a:t>
              </a:r>
              <a:endParaRPr lang="pt-BR" sz="16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184238" y="1845158"/>
              <a:ext cx="659802" cy="624744"/>
              <a:chOff x="1183536" y="1564949"/>
              <a:chExt cx="659802" cy="624744"/>
            </a:xfrm>
          </p:grpSpPr>
          <p:sp>
            <p:nvSpPr>
              <p:cNvPr id="24" name="Flowchart: Connector 23"/>
              <p:cNvSpPr/>
              <p:nvPr/>
            </p:nvSpPr>
            <p:spPr>
              <a:xfrm>
                <a:off x="1183536" y="1564949"/>
                <a:ext cx="659802" cy="624744"/>
              </a:xfrm>
              <a:prstGeom prst="flowChartConnector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kern="1900" spc="300" dirty="0">
                  <a:solidFill>
                    <a:srgbClr val="65C5B4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314913" y="1594929"/>
                <a:ext cx="3866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1" kern="1900" spc="-3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56509" y="5335784"/>
            <a:ext cx="6879119" cy="625542"/>
            <a:chOff x="1184238" y="1844360"/>
            <a:chExt cx="6879119" cy="625542"/>
          </a:xfrm>
        </p:grpSpPr>
        <p:sp>
          <p:nvSpPr>
            <p:cNvPr id="27" name="Rectangle 26"/>
            <p:cNvSpPr/>
            <p:nvPr/>
          </p:nvSpPr>
          <p:spPr>
            <a:xfrm>
              <a:off x="1975417" y="1844360"/>
              <a:ext cx="608794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pt-BR" b="1" dirty="0">
                  <a:solidFill>
                    <a:srgbClr val="6C9B93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GESTÃO ENERGÉTICA</a:t>
              </a:r>
              <a:endParaRPr lang="pt-BR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algn="just" fontAlgn="base"/>
              <a:r>
                <a:rPr lang="pt-BR" sz="1600" b="1" i="1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…monitorização de consumos de reefers</a:t>
              </a:r>
              <a:endParaRPr lang="pt-BR" sz="16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184238" y="1845158"/>
              <a:ext cx="659802" cy="624744"/>
              <a:chOff x="1183536" y="1564949"/>
              <a:chExt cx="659802" cy="624744"/>
            </a:xfrm>
          </p:grpSpPr>
          <p:sp>
            <p:nvSpPr>
              <p:cNvPr id="29" name="Flowchart: Connector 28"/>
              <p:cNvSpPr/>
              <p:nvPr/>
            </p:nvSpPr>
            <p:spPr>
              <a:xfrm>
                <a:off x="1183536" y="1564949"/>
                <a:ext cx="659802" cy="624744"/>
              </a:xfrm>
              <a:prstGeom prst="flowChartConnector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kern="1900" spc="300" dirty="0">
                  <a:solidFill>
                    <a:srgbClr val="65C5B4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314913" y="1594929"/>
                <a:ext cx="3866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1" kern="1900" spc="-3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4</a:t>
                </a:r>
              </a:p>
            </p:txBody>
          </p:sp>
        </p:grpSp>
      </p:grpSp>
      <p:pic>
        <p:nvPicPr>
          <p:cNvPr id="31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409" y="2399457"/>
            <a:ext cx="4068763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409" y="4502154"/>
            <a:ext cx="4068763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33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6363" y="0"/>
            <a:ext cx="7005637" cy="173216"/>
          </a:xfrm>
          <a:prstGeom prst="rect">
            <a:avLst/>
          </a:prstGeom>
          <a:pattFill prst="dkUpDiag">
            <a:fgClr>
              <a:srgbClr val="EEEEE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1900" spc="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55619"/>
            <a:ext cx="955015" cy="302335"/>
          </a:xfrm>
          <a:prstGeom prst="rect">
            <a:avLst/>
          </a:prstGeom>
          <a:solidFill>
            <a:srgbClr val="65C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kern="1900" dirty="0">
                <a:solidFill>
                  <a:schemeClr val="bg1"/>
                </a:solidFill>
              </a:rPr>
              <a:t>PAG. </a:t>
            </a:r>
            <a:fld id="{52FDE961-CC21-46BF-94DB-B70A53951717}" type="slidenum">
              <a:rPr lang="en-US" sz="1200" b="1" kern="1900" smtClean="0">
                <a:solidFill>
                  <a:schemeClr val="bg1"/>
                </a:solidFill>
              </a:rPr>
              <a:t>4</a:t>
            </a:fld>
            <a:endParaRPr lang="en-US" sz="1200" b="1" kern="19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78" y="209693"/>
            <a:ext cx="1088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65C5B4"/>
                </a:solidFill>
                <a:latin typeface="+mj-lt"/>
              </a:rPr>
              <a:t>04|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8526" y="396787"/>
            <a:ext cx="4810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65C5B4"/>
                </a:solidFill>
                <a:latin typeface="Trebuchet MS" panose="020B0603020202020204" pitchFamily="34" charset="0"/>
              </a:rPr>
              <a:t>CASOS DE USO INTEGRADOS</a:t>
            </a:r>
          </a:p>
        </p:txBody>
      </p:sp>
      <p:sp>
        <p:nvSpPr>
          <p:cNvPr id="8" name="Rectangle 7"/>
          <p:cNvSpPr/>
          <p:nvPr/>
        </p:nvSpPr>
        <p:spPr>
          <a:xfrm>
            <a:off x="1878218" y="1200136"/>
            <a:ext cx="96172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600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...</a:t>
            </a:r>
            <a:r>
              <a:rPr lang="en-US" sz="6600" i="1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gestão</a:t>
            </a:r>
            <a:r>
              <a:rPr lang="en-US" sz="6600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de </a:t>
            </a:r>
            <a:r>
              <a:rPr lang="en-US" sz="6600" i="1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navios</a:t>
            </a:r>
            <a:r>
              <a:rPr lang="en-US" sz="6600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e </a:t>
            </a:r>
            <a:r>
              <a:rPr lang="en-US" sz="6600" i="1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cais</a:t>
            </a:r>
            <a:endParaRPr lang="en-US" sz="6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6509" y="2613348"/>
            <a:ext cx="7056897" cy="861774"/>
            <a:chOff x="1184238" y="1844360"/>
            <a:chExt cx="7056897" cy="861774"/>
          </a:xfrm>
        </p:grpSpPr>
        <p:sp>
          <p:nvSpPr>
            <p:cNvPr id="12" name="Rectangle 11"/>
            <p:cNvSpPr/>
            <p:nvPr/>
          </p:nvSpPr>
          <p:spPr>
            <a:xfrm>
              <a:off x="1975417" y="1844360"/>
              <a:ext cx="626571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pt-BR" b="1" dirty="0">
                  <a:solidFill>
                    <a:srgbClr val="6C9B93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MONITORIZAÇÃO DE OPERAÇÕES</a:t>
              </a:r>
              <a:endParaRPr lang="pt-BR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algn="just" fontAlgn="base"/>
              <a:r>
                <a:rPr lang="pt-BR" sz="1600" b="1" i="1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… compreensão em tempo real do status de carga e descarga de cada navio em porto</a:t>
              </a:r>
              <a:endParaRPr lang="pt-BR" sz="16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184238" y="1845158"/>
              <a:ext cx="659802" cy="624744"/>
              <a:chOff x="1183536" y="1564949"/>
              <a:chExt cx="659802" cy="624744"/>
            </a:xfrm>
          </p:grpSpPr>
          <p:sp>
            <p:nvSpPr>
              <p:cNvPr id="14" name="Flowchart: Connector 13"/>
              <p:cNvSpPr/>
              <p:nvPr/>
            </p:nvSpPr>
            <p:spPr>
              <a:xfrm>
                <a:off x="1183536" y="1564949"/>
                <a:ext cx="659802" cy="624744"/>
              </a:xfrm>
              <a:prstGeom prst="flowChartConnector">
                <a:avLst/>
              </a:prstGeom>
              <a:solidFill>
                <a:srgbClr val="9090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kern="1900" spc="300" dirty="0">
                  <a:solidFill>
                    <a:srgbClr val="65C5B4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314913" y="1594929"/>
                <a:ext cx="3866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1" kern="1900" spc="-3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656509" y="3568817"/>
            <a:ext cx="7056897" cy="625542"/>
            <a:chOff x="1184238" y="1844360"/>
            <a:chExt cx="7056897" cy="625542"/>
          </a:xfrm>
        </p:grpSpPr>
        <p:sp>
          <p:nvSpPr>
            <p:cNvPr id="17" name="Rectangle 16"/>
            <p:cNvSpPr/>
            <p:nvPr/>
          </p:nvSpPr>
          <p:spPr>
            <a:xfrm>
              <a:off x="1975417" y="1844360"/>
              <a:ext cx="626571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pt-BR" b="1" dirty="0">
                  <a:solidFill>
                    <a:srgbClr val="6C9B93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AGENDAMENTO E PLANEAMENTO</a:t>
              </a:r>
              <a:endParaRPr lang="pt-BR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algn="just" fontAlgn="base"/>
              <a:r>
                <a:rPr lang="pt-BR" sz="1600" b="1" i="1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… visualização e gestão de anúncios de chegada dos contentores</a:t>
              </a:r>
              <a:endParaRPr lang="pt-BR" sz="16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184238" y="1845158"/>
              <a:ext cx="659802" cy="624744"/>
              <a:chOff x="1183536" y="1564949"/>
              <a:chExt cx="659802" cy="624744"/>
            </a:xfrm>
          </p:grpSpPr>
          <p:sp>
            <p:nvSpPr>
              <p:cNvPr id="19" name="Flowchart: Connector 18"/>
              <p:cNvSpPr/>
              <p:nvPr/>
            </p:nvSpPr>
            <p:spPr>
              <a:xfrm>
                <a:off x="1183536" y="1564949"/>
                <a:ext cx="659802" cy="624744"/>
              </a:xfrm>
              <a:prstGeom prst="flowChartConnector">
                <a:avLst/>
              </a:prstGeom>
              <a:solidFill>
                <a:srgbClr val="9090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kern="1900" spc="300" dirty="0">
                  <a:solidFill>
                    <a:srgbClr val="65C5B4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314913" y="1594929"/>
                <a:ext cx="3866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1" kern="1900" spc="-3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6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56509" y="4397111"/>
            <a:ext cx="7056897" cy="861774"/>
            <a:chOff x="1184238" y="1844360"/>
            <a:chExt cx="7056897" cy="861774"/>
          </a:xfrm>
        </p:grpSpPr>
        <p:sp>
          <p:nvSpPr>
            <p:cNvPr id="22" name="Rectangle 21"/>
            <p:cNvSpPr/>
            <p:nvPr/>
          </p:nvSpPr>
          <p:spPr>
            <a:xfrm>
              <a:off x="1975417" y="1844360"/>
              <a:ext cx="626571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pt-BR" b="1" dirty="0">
                  <a:solidFill>
                    <a:srgbClr val="6C9B93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GESTÃO DE RECURSOS</a:t>
              </a:r>
              <a:endParaRPr lang="pt-BR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algn="just" fontAlgn="base"/>
              <a:r>
                <a:rPr lang="pt-BR" sz="1600" b="1" i="1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…monitorização do estado das operações e disponibilidade de gruas, tratores e infraestrutura</a:t>
              </a:r>
              <a:endParaRPr lang="pt-BR" sz="16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184238" y="1845158"/>
              <a:ext cx="659802" cy="624744"/>
              <a:chOff x="1183536" y="1564949"/>
              <a:chExt cx="659802" cy="624744"/>
            </a:xfrm>
          </p:grpSpPr>
          <p:sp>
            <p:nvSpPr>
              <p:cNvPr id="24" name="Flowchart: Connector 23"/>
              <p:cNvSpPr/>
              <p:nvPr/>
            </p:nvSpPr>
            <p:spPr>
              <a:xfrm>
                <a:off x="1183536" y="1564949"/>
                <a:ext cx="659802" cy="624744"/>
              </a:xfrm>
              <a:prstGeom prst="flowChartConnector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kern="1900" spc="300" dirty="0">
                  <a:solidFill>
                    <a:srgbClr val="65C5B4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314913" y="1594929"/>
                <a:ext cx="3866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1" kern="1900" spc="-3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7</a:t>
                </a: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787886" y="5366562"/>
            <a:ext cx="386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kern="1900" spc="-300" dirty="0">
                <a:solidFill>
                  <a:schemeClr val="bg1"/>
                </a:solidFill>
                <a:latin typeface="Trebuchet MS" panose="020B0603020202020204" pitchFamily="34" charset="0"/>
              </a:rPr>
              <a:t>4</a:t>
            </a:r>
          </a:p>
        </p:txBody>
      </p:sp>
      <p:pic>
        <p:nvPicPr>
          <p:cNvPr id="3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605" y="2406752"/>
            <a:ext cx="36925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604" y="4502987"/>
            <a:ext cx="3692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7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4517</TotalTime>
  <Words>230</Words>
  <Application>Microsoft Office PowerPoint</Application>
  <PresentationFormat>Ecrã Panorâmico</PresentationFormat>
  <Paragraphs>62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3" baseType="lpstr">
      <vt:lpstr>Agency FB</vt:lpstr>
      <vt:lpstr>Aharoni</vt:lpstr>
      <vt:lpstr>Arial</vt:lpstr>
      <vt:lpstr>Arial Black</vt:lpstr>
      <vt:lpstr>Calibri</vt:lpstr>
      <vt:lpstr>Calibri Light</vt:lpstr>
      <vt:lpstr>Georgia</vt:lpstr>
      <vt:lpstr>Trebuchet MS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Hugo Diogo</dc:creator>
  <cp:lastModifiedBy>Manuel Vaz da Silva</cp:lastModifiedBy>
  <cp:revision>91</cp:revision>
  <dcterms:created xsi:type="dcterms:W3CDTF">2015-10-28T08:55:20Z</dcterms:created>
  <dcterms:modified xsi:type="dcterms:W3CDTF">2017-06-30T16:37:20Z</dcterms:modified>
</cp:coreProperties>
</file>