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421" r:id="rId2"/>
    <p:sldId id="420" r:id="rId3"/>
    <p:sldId id="423" r:id="rId4"/>
    <p:sldId id="452" r:id="rId5"/>
    <p:sldId id="426" r:id="rId6"/>
    <p:sldId id="481" r:id="rId7"/>
    <p:sldId id="427" r:id="rId8"/>
    <p:sldId id="453" r:id="rId9"/>
    <p:sldId id="428" r:id="rId10"/>
    <p:sldId id="458" r:id="rId11"/>
    <p:sldId id="478" r:id="rId12"/>
    <p:sldId id="454" r:id="rId13"/>
    <p:sldId id="432" r:id="rId14"/>
    <p:sldId id="462" r:id="rId15"/>
    <p:sldId id="461" r:id="rId16"/>
    <p:sldId id="459" r:id="rId17"/>
    <p:sldId id="433" r:id="rId18"/>
    <p:sldId id="434" r:id="rId19"/>
    <p:sldId id="468" r:id="rId20"/>
    <p:sldId id="469" r:id="rId21"/>
    <p:sldId id="480" r:id="rId22"/>
    <p:sldId id="442" r:id="rId23"/>
    <p:sldId id="444" r:id="rId24"/>
    <p:sldId id="448" r:id="rId25"/>
    <p:sldId id="482" r:id="rId26"/>
    <p:sldId id="483" r:id="rId27"/>
    <p:sldId id="486" r:id="rId28"/>
    <p:sldId id="487" r:id="rId29"/>
    <p:sldId id="488" r:id="rId30"/>
    <p:sldId id="489" r:id="rId31"/>
    <p:sldId id="490" r:id="rId32"/>
    <p:sldId id="491" r:id="rId33"/>
  </p:sldIdLst>
  <p:sldSz cx="9144000" cy="6858000" type="screen4x3"/>
  <p:notesSz cx="6867525" cy="9994900"/>
  <p:custDataLst>
    <p:tags r:id="rId36"/>
  </p:custDataLst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FFCC"/>
    <a:srgbClr val="00BBB3"/>
    <a:srgbClr val="005E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12" autoAdjust="0"/>
    <p:restoredTop sz="95373" autoAdjust="0"/>
  </p:normalViewPr>
  <p:slideViewPr>
    <p:cSldViewPr>
      <p:cViewPr varScale="1">
        <p:scale>
          <a:sx n="84" d="100"/>
          <a:sy n="84" d="100"/>
        </p:scale>
        <p:origin x="112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3" d="100"/>
          <a:sy n="63" d="100"/>
        </p:scale>
        <p:origin x="2703" y="5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6563" cy="500063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9376" y="1"/>
            <a:ext cx="2976563" cy="500063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EDB4F65F-993D-4622-8AB1-570CD700B8D7}" type="datetimeFigureOut">
              <a:rPr lang="pt-PT" smtClean="0"/>
              <a:t>05/07/2017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1" y="9493251"/>
            <a:ext cx="2976563" cy="500063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9376" y="9493251"/>
            <a:ext cx="2976563" cy="500063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7C0416B5-392C-423F-8771-C6C19D6BF128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08163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5928" cy="499745"/>
          </a:xfrm>
          <a:prstGeom prst="rect">
            <a:avLst/>
          </a:prstGeom>
        </p:spPr>
        <p:txBody>
          <a:bodyPr vert="horz" lIns="96345" tIns="48173" rIns="96345" bIns="48173" rtlCol="0"/>
          <a:lstStyle>
            <a:lvl1pPr algn="l">
              <a:defRPr sz="13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90008" y="1"/>
            <a:ext cx="2975928" cy="499745"/>
          </a:xfrm>
          <a:prstGeom prst="rect">
            <a:avLst/>
          </a:prstGeom>
        </p:spPr>
        <p:txBody>
          <a:bodyPr vert="horz" lIns="96345" tIns="48173" rIns="96345" bIns="48173" rtlCol="0"/>
          <a:lstStyle>
            <a:lvl1pPr algn="r">
              <a:defRPr sz="1300"/>
            </a:lvl1pPr>
          </a:lstStyle>
          <a:p>
            <a:fld id="{296B3742-218C-4398-B269-9D3CA3C88FE0}" type="datetimeFigureOut">
              <a:rPr lang="pt-PT" smtClean="0"/>
              <a:pPr/>
              <a:t>05/07/2017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5" tIns="48173" rIns="96345" bIns="48173" rtlCol="0" anchor="ctr"/>
          <a:lstStyle/>
          <a:p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6753" y="4747578"/>
            <a:ext cx="5494020" cy="4497705"/>
          </a:xfrm>
          <a:prstGeom prst="rect">
            <a:avLst/>
          </a:prstGeom>
        </p:spPr>
        <p:txBody>
          <a:bodyPr vert="horz" lIns="96345" tIns="48173" rIns="96345" bIns="48173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93421"/>
            <a:ext cx="2975928" cy="499745"/>
          </a:xfrm>
          <a:prstGeom prst="rect">
            <a:avLst/>
          </a:prstGeom>
        </p:spPr>
        <p:txBody>
          <a:bodyPr vert="horz" lIns="96345" tIns="48173" rIns="96345" bIns="48173" rtlCol="0" anchor="b"/>
          <a:lstStyle>
            <a:lvl1pPr algn="l">
              <a:defRPr sz="13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90008" y="9493421"/>
            <a:ext cx="2975928" cy="499745"/>
          </a:xfrm>
          <a:prstGeom prst="rect">
            <a:avLst/>
          </a:prstGeom>
        </p:spPr>
        <p:txBody>
          <a:bodyPr vert="horz" lIns="96345" tIns="48173" rIns="96345" bIns="48173" rtlCol="0" anchor="b"/>
          <a:lstStyle>
            <a:lvl1pPr algn="r">
              <a:defRPr sz="1300"/>
            </a:lvl1pPr>
          </a:lstStyle>
          <a:p>
            <a:fld id="{CF535B7C-F3F2-4A90-96AC-7DF9A8C9205E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02715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39780-F9B6-41D7-AD02-5A29B42ED3B2}" type="slidenum">
              <a:rPr lang="pt-PT" smtClean="0"/>
              <a:pPr/>
              <a:t>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61201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D83B0D3E-13E3-4588-8F85-F01BE31329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012AD18C-E01C-446E-8550-1CBA2D8824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AE5372AB-A976-45EF-8781-651CA9CAC8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1C5026-8E73-4D91-8DDF-2C354C055E05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370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CF9FDD98-7A47-4185-A278-05FCA6FCB0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C46C1969-3641-436D-80C0-881BF9D795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17F033B5-4BB3-4CB4-A176-711739396D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9B3266-A6EE-4CE9-A59F-26E2596E9522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571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F3B18E95-51BF-4D40-9C72-C1C889CF56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E7F63C04-BDF3-4880-B445-05F97822AD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EE574E29-70EE-4A25-8DB3-00250F2EA2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16" indent="-28573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49" indent="-22858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29" indent="-22858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07" indent="-22858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487" indent="-2285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667" indent="-2285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846" indent="-2285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025" indent="-2285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9FBEEBD-362B-4BE5-8FDF-111787B55B73}" type="slidenum">
              <a:rPr lang="pt-PT" altLang="pt-PT"/>
              <a:pPr eaLnBrk="1" hangingPunct="1"/>
              <a:t>14</a:t>
            </a:fld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346775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D286B7CC-E056-49FA-94BF-855EBA244B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0B7267B6-4FE0-4506-8B4F-7D2DC0F095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65B21834-A45C-44A3-8CA5-000E1E2D62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13FC3B-CEFE-45FC-AD81-025285E3C490}" type="slidenum">
              <a:rPr lang="pt-PT" altLang="pt-P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24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CF9FDD98-7A47-4185-A278-05FCA6FCB0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C46C1969-3641-436D-80C0-881BF9D795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17F033B5-4BB3-4CB4-A176-711739396D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9B3266-A6EE-4CE9-A59F-26E2596E9522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8178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F08B6C98-4CA6-4483-B8B7-84AF860DF4F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4FEB8E76-3049-4ADE-9A3B-7EDCF31D43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A0F08B86-88C2-4824-A5B0-DACC8727A7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90CB9E-83B4-4F15-BB8D-5C48BA0A412B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3239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4B14B238-E54C-487D-9033-BB068C94D5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975755F4-4E14-4E19-92F2-501CE8EEA4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2404C003-D7EC-46EA-8940-E020C4511B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BDA95E-0C12-42D8-A638-CBD90E5AB61E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3840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>
            <a:extLst>
              <a:ext uri="{FF2B5EF4-FFF2-40B4-BE49-F238E27FC236}">
                <a16:creationId xmlns:a16="http://schemas.microsoft.com/office/drawing/2014/main" id="{E28E7A05-6322-4B54-B561-A9927F02C7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>
            <a:extLst>
              <a:ext uri="{FF2B5EF4-FFF2-40B4-BE49-F238E27FC236}">
                <a16:creationId xmlns:a16="http://schemas.microsoft.com/office/drawing/2014/main" id="{3111AB9E-6013-48D2-ACBC-F39DBD5579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81924" name="Slide Number Placeholder 3">
            <a:extLst>
              <a:ext uri="{FF2B5EF4-FFF2-40B4-BE49-F238E27FC236}">
                <a16:creationId xmlns:a16="http://schemas.microsoft.com/office/drawing/2014/main" id="{242B61BD-33A7-405C-9653-09FCCE59FC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16" indent="-28573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49" indent="-22858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29" indent="-22858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07" indent="-22858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487" indent="-2285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667" indent="-2285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846" indent="-2285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025" indent="-2285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D8D149-58F7-4091-9B52-952951DB1405}" type="slidenum">
              <a:rPr lang="pt-PT" altLang="pt-PT"/>
              <a:pPr eaLnBrk="1" hangingPunct="1"/>
              <a:t>19</a:t>
            </a:fld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3695929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>
            <a:extLst>
              <a:ext uri="{FF2B5EF4-FFF2-40B4-BE49-F238E27FC236}">
                <a16:creationId xmlns:a16="http://schemas.microsoft.com/office/drawing/2014/main" id="{DF1B68EC-0626-4EA7-932B-9A141D69F5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>
            <a:extLst>
              <a:ext uri="{FF2B5EF4-FFF2-40B4-BE49-F238E27FC236}">
                <a16:creationId xmlns:a16="http://schemas.microsoft.com/office/drawing/2014/main" id="{50F8539E-4CAC-4F26-A149-1AD24DEF29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82948" name="Slide Number Placeholder 3">
            <a:extLst>
              <a:ext uri="{FF2B5EF4-FFF2-40B4-BE49-F238E27FC236}">
                <a16:creationId xmlns:a16="http://schemas.microsoft.com/office/drawing/2014/main" id="{F8835E8D-A3DB-4480-97DA-B4470FA1B8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16" indent="-28573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49" indent="-22858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29" indent="-22858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07" indent="-22858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487" indent="-2285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667" indent="-2285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846" indent="-2285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025" indent="-2285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FABD8A-52A3-45BC-8543-2B9E956D4104}" type="slidenum">
              <a:rPr lang="pt-PT" altLang="pt-PT"/>
              <a:pPr eaLnBrk="1" hangingPunct="1"/>
              <a:t>20</a:t>
            </a:fld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26193082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>
            <a:extLst>
              <a:ext uri="{FF2B5EF4-FFF2-40B4-BE49-F238E27FC236}">
                <a16:creationId xmlns:a16="http://schemas.microsoft.com/office/drawing/2014/main" id="{DF1B68EC-0626-4EA7-932B-9A141D69F5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>
            <a:extLst>
              <a:ext uri="{FF2B5EF4-FFF2-40B4-BE49-F238E27FC236}">
                <a16:creationId xmlns:a16="http://schemas.microsoft.com/office/drawing/2014/main" id="{50F8539E-4CAC-4F26-A149-1AD24DEF29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82948" name="Slide Number Placeholder 3">
            <a:extLst>
              <a:ext uri="{FF2B5EF4-FFF2-40B4-BE49-F238E27FC236}">
                <a16:creationId xmlns:a16="http://schemas.microsoft.com/office/drawing/2014/main" id="{F8835E8D-A3DB-4480-97DA-B4470FA1B8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16" indent="-28573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49" indent="-22858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29" indent="-22858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07" indent="-22858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487" indent="-2285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667" indent="-2285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846" indent="-2285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025" indent="-2285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FABD8A-52A3-45BC-8543-2B9E956D4104}" type="slidenum">
              <a:rPr lang="pt-PT" altLang="pt-PT"/>
              <a:pPr eaLnBrk="1" hangingPunct="1"/>
              <a:t>21</a:t>
            </a:fld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313987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35B7C-F3F2-4A90-96AC-7DF9A8C9205E}" type="slidenum">
              <a:rPr lang="pt-PT" smtClean="0"/>
              <a:pPr/>
              <a:t>2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111078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6878539F-54A8-41AE-A45F-A002FDA8B7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C0F415BB-A7DC-4A45-B797-99B939206B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F2207344-9019-4E99-829E-6B606F3F0E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9E69AC-3219-4041-AB32-8ADFD58D8E1B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7288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0BEC7265-B8DE-4429-911E-3E57086B59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6E7B0032-6B60-423C-ACA8-8B8D8B53A0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54531BB7-79F0-481E-8A43-62E918CD68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AB93D3-9D1F-42E0-AEFE-65CA6A99CFB5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9539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4E0584B7-C034-4965-A7C1-201865DF6D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275204DD-351A-4393-A83E-9CCA622899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B219754F-1F36-4D18-85DC-998F00B065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F84ACD-925E-42DA-86ED-B778DCEB2B2B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1286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4E0584B7-C034-4965-A7C1-201865DF6D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275204DD-351A-4393-A83E-9CCA622899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B219754F-1F36-4D18-85DC-998F00B065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F84ACD-925E-42DA-86ED-B778DCEB2B2B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302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4E0584B7-C034-4965-A7C1-201865DF6D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275204DD-351A-4393-A83E-9CCA622899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B219754F-1F36-4D18-85DC-998F00B065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F84ACD-925E-42DA-86ED-B778DCEB2B2B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1426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4E0584B7-C034-4965-A7C1-201865DF6D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275204DD-351A-4393-A83E-9CCA622899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B219754F-1F36-4D18-85DC-998F00B065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F84ACD-925E-42DA-86ED-B778DCEB2B2B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0383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4E0584B7-C034-4965-A7C1-201865DF6D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275204DD-351A-4393-A83E-9CCA622899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B219754F-1F36-4D18-85DC-998F00B065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F84ACD-925E-42DA-86ED-B778DCEB2B2B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6523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4E0584B7-C034-4965-A7C1-201865DF6D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275204DD-351A-4393-A83E-9CCA622899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B219754F-1F36-4D18-85DC-998F00B065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F84ACD-925E-42DA-86ED-B778DCEB2B2B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1925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4E0584B7-C034-4965-A7C1-201865DF6D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275204DD-351A-4393-A83E-9CCA622899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B219754F-1F36-4D18-85DC-998F00B065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F84ACD-925E-42DA-86ED-B778DCEB2B2B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566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4E0584B7-C034-4965-A7C1-201865DF6D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275204DD-351A-4393-A83E-9CCA622899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B219754F-1F36-4D18-85DC-998F00B065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F84ACD-925E-42DA-86ED-B778DCEB2B2B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101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DB1C9E73-68D9-4C5B-B7D3-E80748A8EC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ED82E793-BF4E-48B0-97CC-7FD7DF688B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8D7BBED0-D817-45BE-82A0-D393112F32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89832C-0A5F-42A3-BFBC-C42F658063EF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4930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5EDA9976-6470-428C-A593-080C449F76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id="{F2CF1817-0630-4F21-BADF-71624C10F9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3AABC53B-CF8D-4428-A966-08AA006368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6732F2-1145-46A0-A97B-D05E5083191A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32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911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08C60E9D-BFA9-4BE0-96D4-39A68D26EC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2D8E755B-61FB-4BE4-B721-3A1D5ADA02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4259142D-BC98-486C-9E4F-759D054FD1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FA1629-3388-41E8-8E30-1F167609DEE4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69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7FC799C-1BAD-42F3-944C-1CF6055777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80CADC8F-D95F-4A29-813F-008AED9D1E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C2773DA8-73C5-4873-993F-D91042C0A0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A21B6B-3AD5-481C-BBA7-753AF51AC67D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352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08C60E9D-BFA9-4BE0-96D4-39A68D26EC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2D8E755B-61FB-4BE4-B721-3A1D5ADA02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4259142D-BC98-486C-9E4F-759D054FD1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FA1629-3388-41E8-8E30-1F167609DEE4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20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13F94932-69D0-4D20-8787-C1B85FF4E2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EFDB4F29-742E-4F59-888D-03FF1361FC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7438EADE-B82C-4A82-948F-88A8C5258F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942D81-E87B-42B8-B01D-499F6D4DBB56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06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D83B0D3E-13E3-4588-8F85-F01BE31329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012AD18C-E01C-446E-8550-1CBA2D8824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AE5372AB-A976-45EF-8781-651CA9CAC8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1C5026-8E73-4D91-8DDF-2C354C055E05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29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D83B0D3E-13E3-4588-8F85-F01BE31329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012AD18C-E01C-446E-8550-1CBA2D8824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AE5372AB-A976-45EF-8781-651CA9CAC8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16" indent="-28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4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2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07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48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66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846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025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1C5026-8E73-4D91-8DDF-2C354C055E05}" type="slidenum">
              <a:rPr lang="pt-PT" altLang="pt-P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pt-PT" altLang="pt-P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452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247-38F0-4E4C-948E-F61C1927AB53}" type="datetime1">
              <a:rPr lang="pt-PT" smtClean="0"/>
              <a:t>05/07/2017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2BE9-235A-4387-AB3B-A68146569C63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660A-8917-4499-9248-18FC058ED353}" type="datetime1">
              <a:rPr lang="pt-PT" smtClean="0"/>
              <a:t>05/07/2017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2BE9-235A-4387-AB3B-A68146569C63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197F-6347-4F39-9288-DC9353560526}" type="datetime1">
              <a:rPr lang="pt-PT" smtClean="0"/>
              <a:t>05/07/2017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2BE9-235A-4387-AB3B-A68146569C63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F45F-03D5-4B37-B88A-B1841AEB0D08}" type="datetime1">
              <a:rPr lang="pt-PT" smtClean="0"/>
              <a:t>05/07/2017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94B9-FBA4-4737-B1EF-07FF598CF04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30784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>
            <a:extLst>
              <a:ext uri="{FF2B5EF4-FFF2-40B4-BE49-F238E27FC236}">
                <a16:creationId xmlns:a16="http://schemas.microsoft.com/office/drawing/2014/main" id="{4669FD8C-9BF7-4205-A4DC-3420A0DB58E4}"/>
              </a:ext>
            </a:extLst>
          </p:cNvPr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FFFFC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98534AE0-2DCE-4E56-B673-F9B3B3ED5A7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PT" altLang="pt-PT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5A4D1D-5488-4118-87A6-FB9B4EE9AB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PT" altLang="pt-PT" dirty="0"/>
          </a:p>
          <a:p>
            <a:pPr>
              <a:defRPr/>
            </a:pPr>
            <a:fld id="{2F31E908-DCA7-4791-8745-205B50AC44A9}" type="slidenum">
              <a:rPr lang="pt-PT" altLang="pt-PT"/>
              <a:pPr>
                <a:defRPr/>
              </a:pPr>
              <a:t>‹nº›</a:t>
            </a:fld>
            <a:endParaRPr lang="pt-PT" altLang="pt-PT" dirty="0"/>
          </a:p>
        </p:txBody>
      </p:sp>
      <p:pic>
        <p:nvPicPr>
          <p:cNvPr id="2050" name="Picture 2" descr="image001">
            <a:extLst>
              <a:ext uri="{FF2B5EF4-FFF2-40B4-BE49-F238E27FC236}">
                <a16:creationId xmlns:a16="http://schemas.microsoft.com/office/drawing/2014/main" id="{5D4E1A8D-1606-432C-9550-18C720466A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72212"/>
            <a:ext cx="64736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logo IFES">
            <a:extLst>
              <a:ext uri="{FF2B5EF4-FFF2-40B4-BE49-F238E27FC236}">
                <a16:creationId xmlns:a16="http://schemas.microsoft.com/office/drawing/2014/main" id="{2394AA64-DAD6-4EEA-83D1-B01F067857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272213"/>
            <a:ext cx="1224136" cy="550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Imagem 31" descr="C:\Users\eduar\AppData\Local\Microsoft\Windows\INetCache\Content.Word\logo_ISCIA_2016_Adobe_Connect (1).png">
            <a:extLst>
              <a:ext uri="{FF2B5EF4-FFF2-40B4-BE49-F238E27FC236}">
                <a16:creationId xmlns:a16="http://schemas.microsoft.com/office/drawing/2014/main" id="{46CF7447-105C-4743-B8FF-309F924BB3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72212"/>
            <a:ext cx="1152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ângulo 9">
            <a:extLst>
              <a:ext uri="{FF2B5EF4-FFF2-40B4-BE49-F238E27FC236}">
                <a16:creationId xmlns:a16="http://schemas.microsoft.com/office/drawing/2014/main" id="{77B69966-3FAC-4C77-861F-BA897FA35E11}"/>
              </a:ext>
            </a:extLst>
          </p:cNvPr>
          <p:cNvSpPr/>
          <p:nvPr userDrawn="1"/>
        </p:nvSpPr>
        <p:spPr>
          <a:xfrm>
            <a:off x="1954048" y="6300609"/>
            <a:ext cx="2473936" cy="606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sz="1600" b="1" kern="0" dirty="0"/>
              <a:t>Novos Modelos de Gestão e Governança nos Portos</a:t>
            </a:r>
            <a:r>
              <a:rPr lang="pt-BR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endParaRPr lang="pt-BR" sz="1600" b="1" dirty="0">
              <a:latin typeface="arial" panose="020B0604020202020204" pitchFamily="34" charset="0"/>
            </a:endParaRPr>
          </a:p>
        </p:txBody>
      </p:sp>
      <p:cxnSp>
        <p:nvCxnSpPr>
          <p:cNvPr id="10" name="Conexão reta 9">
            <a:extLst>
              <a:ext uri="{FF2B5EF4-FFF2-40B4-BE49-F238E27FC236}">
                <a16:creationId xmlns:a16="http://schemas.microsoft.com/office/drawing/2014/main" id="{CEE21AD8-285A-41F4-839D-2B2A98A3757A}"/>
              </a:ext>
            </a:extLst>
          </p:cNvPr>
          <p:cNvCxnSpPr>
            <a:cxnSpLocks/>
          </p:cNvCxnSpPr>
          <p:nvPr userDrawn="1"/>
        </p:nvCxnSpPr>
        <p:spPr>
          <a:xfrm>
            <a:off x="-2268760" y="6237312"/>
            <a:ext cx="11449272" cy="871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22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E6D4-0D0D-401E-BA74-0C43B70A582C}" type="datetime1">
              <a:rPr lang="pt-PT" smtClean="0"/>
              <a:t>05/07/2017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2BE9-235A-4387-AB3B-A68146569C63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4459-8854-4E05-99C1-4800CC4ABCF5}" type="datetime1">
              <a:rPr lang="pt-PT" smtClean="0"/>
              <a:t>05/07/2017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2BE9-235A-4387-AB3B-A68146569C63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C689-E559-4C78-B05D-DE5FFAC76A49}" type="datetime1">
              <a:rPr lang="pt-PT" smtClean="0"/>
              <a:t>05/07/2017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2BE9-235A-4387-AB3B-A68146569C63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97CE-8903-41F2-BFB3-9F46B3558A01}" type="datetime1">
              <a:rPr lang="pt-PT" smtClean="0"/>
              <a:t>05/07/2017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2BE9-235A-4387-AB3B-A68146569C63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D81E-FCE6-4F12-9E9F-03692265B60E}" type="datetime1">
              <a:rPr lang="pt-PT" smtClean="0"/>
              <a:t>05/07/2017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2BE9-235A-4387-AB3B-A68146569C63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2D6-9E2F-47FE-BB34-4957254FD8D4}" type="datetime1">
              <a:rPr lang="pt-PT" smtClean="0"/>
              <a:t>05/07/2017</a:t>
            </a:fld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2BE9-235A-4387-AB3B-A68146569C63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004C-26E8-4605-96B0-E20146F09E3B}" type="datetime1">
              <a:rPr lang="pt-PT" smtClean="0"/>
              <a:t>05/07/2017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2BE9-235A-4387-AB3B-A68146569C63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874A-6426-4ED3-AE55-D80812A092DF}" type="datetime1">
              <a:rPr lang="pt-PT" smtClean="0"/>
              <a:t>05/07/2017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2BE9-235A-4387-AB3B-A68146569C63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 l="-93000" r="-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CA9BC-B011-4A90-8BCF-1589E21FAA61}" type="datetime1">
              <a:rPr lang="pt-PT" smtClean="0"/>
              <a:t>05/07/2017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02BE9-235A-4387-AB3B-A68146569C63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edm@iscis.edu.pt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ângulo 29"/>
          <p:cNvSpPr/>
          <p:nvPr/>
        </p:nvSpPr>
        <p:spPr>
          <a:xfrm>
            <a:off x="-252536" y="6597352"/>
            <a:ext cx="1368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400" b="1" dirty="0">
                <a:solidFill>
                  <a:schemeClr val="bg1"/>
                </a:solidFill>
              </a:rPr>
              <a:t> 02Mai2011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3851920" y="3284984"/>
            <a:ext cx="4850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3200" b="1" dirty="0">
                <a:solidFill>
                  <a:srgbClr val="1F497D"/>
                </a:solidFill>
                <a:latin typeface="Calibri" panose="020F0502020204030204" pitchFamily="34" charset="0"/>
              </a:rPr>
              <a:t>Tema:</a:t>
            </a:r>
          </a:p>
          <a:p>
            <a:pPr algn="r"/>
            <a:r>
              <a:rPr lang="pt-BR" sz="3200" b="1" kern="0" dirty="0"/>
              <a:t>“Novos Modelos de Gestão e Governança nos Portos”</a:t>
            </a:r>
            <a:r>
              <a:rPr lang="pt-BR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endParaRPr lang="pt-BR" sz="3200" b="1" dirty="0">
              <a:latin typeface="arial" panose="020B0604020202020204" pitchFamily="34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110972" y="4524796"/>
            <a:ext cx="856548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kumimoji="0" lang="pt-PT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kumimoji="0" lang="pt-PT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pt-PT" sz="2000" b="1" dirty="0">
              <a:latin typeface="Arial" pitchFamily="34" charset="0"/>
              <a:cs typeface="Arial" pitchFamily="34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pt-PT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VITÓRIA DO ESPÍRITO SANTO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pt-P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Eduardo Martins                                      </a:t>
            </a:r>
            <a:r>
              <a:rPr lang="pt-PT" sz="2400" b="1" dirty="0">
                <a:latin typeface="Arial" pitchFamily="34" charset="0"/>
                <a:cs typeface="Arial" pitchFamily="34" charset="0"/>
              </a:rPr>
              <a:t>5 de Julho de 2017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pt-PT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asted-image.pdf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53192" y="6493528"/>
            <a:ext cx="1152128" cy="272147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asted-image.pdf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7740352" y="6453336"/>
            <a:ext cx="1152128" cy="260090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m 6" descr="C:\Users\estcomamb\Desktop\images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620688"/>
            <a:ext cx="1724751" cy="73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m 8" descr="logo_iscia_201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6294575"/>
            <a:ext cx="1584176" cy="374785"/>
          </a:xfrm>
          <a:prstGeom prst="rect">
            <a:avLst/>
          </a:prstGeom>
        </p:spPr>
      </p:pic>
      <p:pic>
        <p:nvPicPr>
          <p:cNvPr id="6146" name="Imagem 3" descr="Descrição: ife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988840"/>
            <a:ext cx="1652743" cy="860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614864" y="6356350"/>
            <a:ext cx="2133600" cy="365125"/>
          </a:xfrm>
        </p:spPr>
        <p:txBody>
          <a:bodyPr/>
          <a:lstStyle/>
          <a:p>
            <a:fld id="{F96694B9-FBA4-4737-B1EF-07FF598CF047}" type="slidenum">
              <a:rPr lang="pt-PT" sz="1600" b="1" smtClean="0"/>
              <a:pPr/>
              <a:t>1</a:t>
            </a:fld>
            <a:endParaRPr lang="pt-PT" sz="1600" b="1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AF1B8A1-2CE0-477F-BD71-04F8FE1A30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536" y="332656"/>
            <a:ext cx="5004048" cy="3120804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17BCB7C9-39D3-49CD-8AC7-7169DEAA0F6D}"/>
              </a:ext>
            </a:extLst>
          </p:cNvPr>
          <p:cNvSpPr txBox="1"/>
          <p:nvPr/>
        </p:nvSpPr>
        <p:spPr>
          <a:xfrm>
            <a:off x="1676410" y="6325579"/>
            <a:ext cx="2043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iscia.edu.pt</a:t>
            </a:r>
          </a:p>
        </p:txBody>
      </p:sp>
    </p:spTree>
    <p:extLst>
      <p:ext uri="{BB962C8B-B14F-4D97-AF65-F5344CB8AC3E}">
        <p14:creationId xmlns:p14="http://schemas.microsoft.com/office/powerpoint/2010/main" val="3959549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6" name="Slide Number Placeholder 9">
            <a:extLst>
              <a:ext uri="{FF2B5EF4-FFF2-40B4-BE49-F238E27FC236}">
                <a16:creationId xmlns:a16="http://schemas.microsoft.com/office/drawing/2014/main" id="{EF9926D6-0DC7-4403-B471-9179F3F0023B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3808FAFB-4D4B-4880-8894-D1D345402798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10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FDF4C5-2550-4500-9E1F-CA1725042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794435"/>
              </p:ext>
            </p:extLst>
          </p:nvPr>
        </p:nvGraphicFramePr>
        <p:xfrm>
          <a:off x="467544" y="1712242"/>
          <a:ext cx="8352928" cy="3444950"/>
        </p:xfrm>
        <a:graphic>
          <a:graphicData uri="http://schemas.openxmlformats.org/drawingml/2006/table">
            <a:tbl>
              <a:tblPr/>
              <a:tblGrid>
                <a:gridCol w="8352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44950">
                <a:tc>
                  <a:txBody>
                    <a:bodyPr/>
                    <a:lstStyle/>
                    <a:p>
                      <a:pPr marL="381000" indent="-381000" algn="r">
                        <a:lnSpc>
                          <a:spcPct val="80000"/>
                        </a:lnSpc>
                      </a:pPr>
                      <a:r>
                        <a:rPr lang="pt-PT" sz="2400" b="1" u="sng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O porto nas cadeias logísticas:</a:t>
                      </a:r>
                    </a:p>
                    <a:p>
                      <a:pPr marL="381000" indent="-381000" algn="l">
                        <a:lnSpc>
                          <a:spcPct val="80000"/>
                        </a:lnSpc>
                      </a:pPr>
                      <a:endParaRPr lang="pt-PT" sz="2400" b="1" u="sng" baseline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381000" indent="-38100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O porto não é mais um nó do sistema de transportes, mas assume-se como um ponto em que deve ser possível realizar operações logísticas e de valor acrescentado</a:t>
                      </a:r>
                    </a:p>
                    <a:p>
                      <a:pPr marL="381000" indent="-38100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endParaRPr lang="pt-PT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381000" indent="-38100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No mundo atual, liberalizado e globalizado, a competitividade de um porto será sempre avaliadada em função da competitividade da cadeia logística que usa esse porto em comparação com as cadeias logísticas que usam portos concorrentes;</a:t>
                      </a:r>
                    </a:p>
                    <a:p>
                      <a:pPr marL="381000" indent="-381000" algn="r">
                        <a:lnSpc>
                          <a:spcPct val="80000"/>
                        </a:lnSpc>
                      </a:pPr>
                      <a:r>
                        <a:rPr lang="pt-PT" sz="1400" b="1" i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pt-PT" sz="1400" b="1" i="1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endParaRPr lang="pt-PT" sz="1400" b="1" i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BB040344-94BE-47B7-9C2D-08634BFC0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5" y="115888"/>
            <a:ext cx="66247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3. Novos desafios para a Gestão e a Competitividade nos Portos: </a:t>
            </a:r>
          </a:p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O problema da integração nas cadeias logísticas</a:t>
            </a:r>
          </a:p>
          <a:p>
            <a:pPr marL="0" indent="0" algn="r" eaLnBrk="1" hangingPunct="1"/>
            <a:endParaRPr lang="pt-PT" altLang="pt-PT" b="1" dirty="0">
              <a:latin typeface="Calibri" panose="020F050202020403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B6DBF4B-5172-429E-89B7-2BF3276602FE}"/>
              </a:ext>
            </a:extLst>
          </p:cNvPr>
          <p:cNvSpPr>
            <a:spLocks noChangeArrowheads="1"/>
          </p:cNvSpPr>
          <p:nvPr/>
        </p:nvSpPr>
        <p:spPr bwMode="auto">
          <a:xfrm rot="20908188">
            <a:off x="3924099" y="5070034"/>
            <a:ext cx="429616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/>
            <a:r>
              <a:rPr lang="pt-PT" altLang="pt-PT" b="1" u="sng" dirty="0">
                <a:latin typeface="Calibri" panose="020F0502020204030204" pitchFamily="34" charset="0"/>
              </a:rPr>
              <a:t>Será sempre escolhida a Cadeia (e o porto)</a:t>
            </a:r>
          </a:p>
          <a:p>
            <a:pPr marL="0" indent="0"/>
            <a:r>
              <a:rPr lang="pt-PT" altLang="pt-PT" b="1" u="sng" dirty="0">
                <a:latin typeface="Calibri" panose="020F0502020204030204" pitchFamily="34" charset="0"/>
              </a:rPr>
              <a:t> que aporta mais Valor</a:t>
            </a:r>
          </a:p>
        </p:txBody>
      </p:sp>
    </p:spTree>
    <p:extLst>
      <p:ext uri="{BB962C8B-B14F-4D97-AF65-F5344CB8AC3E}">
        <p14:creationId xmlns:p14="http://schemas.microsoft.com/office/powerpoint/2010/main" val="3788716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6" name="Slide Number Placeholder 9">
            <a:extLst>
              <a:ext uri="{FF2B5EF4-FFF2-40B4-BE49-F238E27FC236}">
                <a16:creationId xmlns:a16="http://schemas.microsoft.com/office/drawing/2014/main" id="{EF9926D6-0DC7-4403-B471-9179F3F0023B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3808FAFB-4D4B-4880-8894-D1D345402798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11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B040344-94BE-47B7-9C2D-08634BFC0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5" y="115888"/>
            <a:ext cx="66247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3. Novos desafios para a Gestão e a Competitividade nos Portos: </a:t>
            </a:r>
          </a:p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O problema da integração nas cadeias logísticas</a:t>
            </a:r>
          </a:p>
          <a:p>
            <a:pPr marL="0" indent="0" algn="r" eaLnBrk="1" hangingPunct="1"/>
            <a:endParaRPr lang="pt-PT" altLang="pt-PT" b="1" dirty="0">
              <a:latin typeface="Calibri" panose="020F050202020403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DADEABE-C622-4A5D-97E0-6DF567C5D2AB}"/>
              </a:ext>
            </a:extLst>
          </p:cNvPr>
          <p:cNvSpPr/>
          <p:nvPr/>
        </p:nvSpPr>
        <p:spPr>
          <a:xfrm>
            <a:off x="4365105" y="5662230"/>
            <a:ext cx="45182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1400" b="1" i="1" dirty="0"/>
              <a:t>Fonte: Van der Lugt e De Langen (2005)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E0AAC05-3531-4ACA-ACCF-B8CCBCA0A4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150858"/>
              </p:ext>
            </p:extLst>
          </p:nvPr>
        </p:nvGraphicFramePr>
        <p:xfrm>
          <a:off x="361662" y="1424210"/>
          <a:ext cx="8352928" cy="3444950"/>
        </p:xfrm>
        <a:graphic>
          <a:graphicData uri="http://schemas.openxmlformats.org/drawingml/2006/table">
            <a:tbl>
              <a:tblPr/>
              <a:tblGrid>
                <a:gridCol w="8352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4495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t-PT" sz="22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A Integração dos portos nos Centros de Distriuição e de logística exige:</a:t>
                      </a:r>
                    </a:p>
                    <a:p>
                      <a:pPr marL="381000" indent="-38100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endParaRPr lang="pt-PT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381000" indent="-381000" algn="l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Disponibilidade de espaço junto dos principais mercados</a:t>
                      </a:r>
                    </a:p>
                    <a:p>
                      <a:pPr marL="381000" indent="-381000" algn="l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Liberalização e flexibilidade do transportes e das atividades logísticas</a:t>
                      </a:r>
                    </a:p>
                    <a:p>
                      <a:pPr marL="381000" indent="-381000" algn="l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Boas condições de ligação ao hinterland</a:t>
                      </a:r>
                    </a:p>
                    <a:p>
                      <a:pPr marL="381000" indent="-381000" algn="l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Pool de mão-de-obre bem qualificada com competências logísticas</a:t>
                      </a:r>
                    </a:p>
                    <a:p>
                      <a:pPr marL="381000" indent="-381000" algn="l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Enquadramento legislativo e regulamentar muito claro e transparente</a:t>
                      </a:r>
                    </a:p>
                    <a:p>
                      <a:pPr marL="381000" indent="-381000" algn="l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Ambiente de negócio muito atrativo (clientes, tecnologias de informação, serviços de apoio)</a:t>
                      </a:r>
                    </a:p>
                    <a:p>
                      <a:pPr marL="381000" indent="-381000" algn="r">
                        <a:lnSpc>
                          <a:spcPct val="80000"/>
                        </a:lnSpc>
                      </a:pPr>
                      <a:r>
                        <a:rPr lang="pt-PT" sz="1400" b="1" i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pt-PT" sz="1400" b="1" i="1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endParaRPr lang="pt-PT" sz="1400" b="1" i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874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6" name="Slide Number Placeholder 9">
            <a:extLst>
              <a:ext uri="{FF2B5EF4-FFF2-40B4-BE49-F238E27FC236}">
                <a16:creationId xmlns:a16="http://schemas.microsoft.com/office/drawing/2014/main" id="{EF9926D6-0DC7-4403-B471-9179F3F0023B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3808FAFB-4D4B-4880-8894-D1D345402798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12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FDF4C5-2550-4500-9E1F-CA1725042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215722"/>
              </p:ext>
            </p:extLst>
          </p:nvPr>
        </p:nvGraphicFramePr>
        <p:xfrm>
          <a:off x="178693" y="980728"/>
          <a:ext cx="8713787" cy="5041398"/>
        </p:xfrm>
        <a:graphic>
          <a:graphicData uri="http://schemas.openxmlformats.org/drawingml/2006/table">
            <a:tbl>
              <a:tblPr/>
              <a:tblGrid>
                <a:gridCol w="8713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37038">
                <a:tc>
                  <a:txBody>
                    <a:bodyPr/>
                    <a:lstStyle/>
                    <a:p>
                      <a:pPr marL="381000" indent="-381000">
                        <a:lnSpc>
                          <a:spcPct val="80000"/>
                        </a:lnSpc>
                      </a:pPr>
                      <a:endParaRPr lang="pt-PT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381000" indent="-381000" algn="r">
                        <a:lnSpc>
                          <a:spcPct val="100000"/>
                        </a:lnSpc>
                      </a:pPr>
                      <a:r>
                        <a:rPr lang="pt-PT" sz="24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Portos desenvolvem-se num processo</a:t>
                      </a:r>
                      <a:r>
                        <a:rPr lang="pt-PT" sz="2400" b="1" u="sng" baseline="0" dirty="0">
                          <a:solidFill>
                            <a:schemeClr val="tx1"/>
                          </a:solidFill>
                          <a:latin typeface="+mn-lt"/>
                        </a:rPr>
                        <a:t> em “</a:t>
                      </a:r>
                      <a:r>
                        <a:rPr lang="pt-PT" sz="2400" b="1" i="1" u="sng" baseline="0" dirty="0">
                          <a:solidFill>
                            <a:schemeClr val="tx1"/>
                          </a:solidFill>
                          <a:latin typeface="+mn-lt"/>
                        </a:rPr>
                        <a:t>networking</a:t>
                      </a:r>
                      <a:r>
                        <a:rPr lang="pt-PT" sz="2400" b="1" u="sng" baseline="0" dirty="0">
                          <a:solidFill>
                            <a:schemeClr val="tx1"/>
                          </a:solidFill>
                          <a:latin typeface="+mn-lt"/>
                        </a:rPr>
                        <a:t>” envolvendo decisões assumidas por um vasto leque de atores:</a:t>
                      </a:r>
                    </a:p>
                    <a:p>
                      <a:pPr marL="381000" indent="-381000" algn="r">
                        <a:lnSpc>
                          <a:spcPct val="100000"/>
                        </a:lnSpc>
                      </a:pPr>
                      <a:endParaRPr lang="pt-PT" sz="24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381000" lvl="0" indent="-38100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Tx/>
                        <a:buChar char="•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Concorrentes (vários terminais /</a:t>
                      </a:r>
                      <a:r>
                        <a:rPr lang="pt-PT" sz="2000" b="1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outros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portos)</a:t>
                      </a:r>
                    </a:p>
                    <a:p>
                      <a:pPr marL="381000" lvl="0" indent="-38100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Tx/>
                        <a:buChar char="•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Parceiros</a:t>
                      </a:r>
                      <a:r>
                        <a:rPr lang="pt-PT" sz="2000" b="1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(diferentes fornecedores de serviços no porto)</a:t>
                      </a:r>
                    </a:p>
                    <a:p>
                      <a:pPr marL="381000" lvl="0" indent="-38100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Tx/>
                        <a:buChar char="•"/>
                      </a:pPr>
                      <a:r>
                        <a:rPr lang="pt-PT" sz="2000" b="1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Outros modos de transporte (concorrentes e complementares)</a:t>
                      </a:r>
                    </a:p>
                    <a:p>
                      <a:pPr marL="381000" lvl="0" indent="-38100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Tx/>
                        <a:buChar char="•"/>
                      </a:pPr>
                      <a:r>
                        <a:rPr lang="pt-PT" sz="2000" b="1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Leaders políticos e/ou facilitadores</a:t>
                      </a:r>
                    </a:p>
                    <a:p>
                      <a:pPr marL="381000" lvl="0" indent="-38100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Tx/>
                        <a:buChar char="•"/>
                      </a:pPr>
                      <a:r>
                        <a:rPr lang="pt-PT" sz="2000" b="1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Clientes (carregadores, importadores / exportadores, …)</a:t>
                      </a:r>
                    </a:p>
                    <a:p>
                      <a:pPr marL="381000" lvl="0" indent="-38100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Tx/>
                        <a:buChar char="•"/>
                      </a:pPr>
                      <a:r>
                        <a:rPr lang="pt-PT" sz="2000" b="1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Diferentes grupos de interesses (e de interesses individuais) </a:t>
                      </a:r>
                      <a:endParaRPr lang="pt-PT" sz="20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381000" lvl="0" indent="-381000" algn="l">
                        <a:lnSpc>
                          <a:spcPct val="80000"/>
                        </a:lnSpc>
                        <a:buFontTx/>
                        <a:buChar char="•"/>
                      </a:pPr>
                      <a:endParaRPr lang="pt-PT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381000" lvl="0" indent="-381000" algn="ctr">
                        <a:lnSpc>
                          <a:spcPct val="80000"/>
                        </a:lnSpc>
                        <a:spcAft>
                          <a:spcPts val="1200"/>
                        </a:spcAft>
                        <a:buFontTx/>
                        <a:buNone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Por isso, uma</a:t>
                      </a:r>
                      <a:r>
                        <a:rPr lang="pt-PT" sz="20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questão fundamental… a COORDENAÇÃO</a:t>
                      </a:r>
                      <a:endParaRPr lang="pt-PT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381000" indent="-381000" algn="r">
                        <a:lnSpc>
                          <a:spcPct val="80000"/>
                        </a:lnSpc>
                      </a:pPr>
                      <a:endParaRPr lang="pt-PT" sz="1400" b="1" i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381000" indent="-381000" algn="r">
                        <a:lnSpc>
                          <a:spcPct val="80000"/>
                        </a:lnSpc>
                      </a:pPr>
                      <a:endParaRPr lang="pt-PT" sz="1400" b="1" i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381000" indent="-381000" algn="r">
                        <a:lnSpc>
                          <a:spcPct val="80000"/>
                        </a:lnSpc>
                      </a:pPr>
                      <a:endParaRPr lang="pt-PT" sz="1400" b="1" i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381000" indent="-381000" algn="r">
                        <a:lnSpc>
                          <a:spcPct val="80000"/>
                        </a:lnSpc>
                      </a:pPr>
                      <a:r>
                        <a:rPr lang="pt-PT" sz="1400" b="1" i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Fonte: </a:t>
                      </a:r>
                      <a:r>
                        <a:rPr lang="pt-PT" sz="1400" b="1" i="1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Winkelmans(2008) </a:t>
                      </a:r>
                      <a:endParaRPr lang="pt-PT" sz="1400" b="1" i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BB040344-94BE-47B7-9C2D-08634BFC0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5" y="115888"/>
            <a:ext cx="66247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3. Novos desafios para a Gestão e a Competitividade nos Portos: </a:t>
            </a:r>
          </a:p>
          <a:p>
            <a:pPr marL="0" indent="0" algn="r" eaLnBrk="1" hangingPunct="1"/>
            <a:r>
              <a:rPr lang="pt-PT" altLang="pt-PT" b="1" dirty="0">
                <a:latin typeface="Calibri" panose="020F0502020204030204" pitchFamily="34" charset="0"/>
              </a:rPr>
              <a:t>O problema da coordenação</a:t>
            </a:r>
          </a:p>
        </p:txBody>
      </p:sp>
    </p:spTree>
    <p:extLst>
      <p:ext uri="{BB962C8B-B14F-4D97-AF65-F5344CB8AC3E}">
        <p14:creationId xmlns:p14="http://schemas.microsoft.com/office/powerpoint/2010/main" val="3164299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9">
            <a:extLst>
              <a:ext uri="{FF2B5EF4-FFF2-40B4-BE49-F238E27FC236}">
                <a16:creationId xmlns:a16="http://schemas.microsoft.com/office/drawing/2014/main" id="{0A2650FA-540C-4D3F-9BA6-3F7A5486034D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EBAFCBFD-CFB3-459F-99DB-AB33776F6D0E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13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295EC22-CAFE-44FC-8DA3-DA95B9723E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658982"/>
              </p:ext>
            </p:extLst>
          </p:nvPr>
        </p:nvGraphicFramePr>
        <p:xfrm>
          <a:off x="250825" y="1989138"/>
          <a:ext cx="8713788" cy="4392612"/>
        </p:xfrm>
        <a:graphic>
          <a:graphicData uri="http://schemas.openxmlformats.org/drawingml/2006/table">
            <a:tbl>
              <a:tblPr/>
              <a:tblGrid>
                <a:gridCol w="8713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2612">
                <a:tc>
                  <a:txBody>
                    <a:bodyPr/>
                    <a:lstStyle/>
                    <a:p>
                      <a:pPr marL="360363" indent="-360363" algn="ctr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</a:pPr>
                      <a:r>
                        <a:rPr lang="pt-PT" sz="2400" b="1" u="sng" dirty="0">
                          <a:solidFill>
                            <a:schemeClr val="tx1"/>
                          </a:solidFill>
                        </a:rPr>
                        <a:t>Com a passagem ao Modelo de Landlord coloca-se a questão do futuro para as Autoridades Portuárias:</a:t>
                      </a:r>
                    </a:p>
                    <a:p>
                      <a:pPr marL="360363" indent="-360363" algn="ctr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</a:pPr>
                      <a:endParaRPr lang="pt-PT" sz="24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360363" indent="-360363" algn="ctr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</a:pPr>
                      <a:endParaRPr lang="pt-PT" sz="24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360363" indent="-360363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PT" sz="2400" b="1" dirty="0">
                          <a:solidFill>
                            <a:schemeClr val="tx1"/>
                          </a:solidFill>
                        </a:rPr>
                        <a:t>As AP devem desaparecer</a:t>
                      </a:r>
                    </a:p>
                    <a:p>
                      <a:pPr marL="360363" indent="-360363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PT" sz="2400" b="1" dirty="0">
                          <a:solidFill>
                            <a:schemeClr val="tx1"/>
                          </a:solidFill>
                        </a:rPr>
                        <a:t>As AP devem continuar</a:t>
                      </a:r>
                    </a:p>
                    <a:p>
                      <a:pPr marL="0" indent="0" algn="r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pt-PT" sz="2400" b="1" dirty="0">
                          <a:solidFill>
                            <a:schemeClr val="tx1"/>
                          </a:solidFill>
                        </a:rPr>
                        <a:t>E para fazer o quê?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279A648E-2C0C-4878-9117-49F6ED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4" y="116632"/>
            <a:ext cx="66247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3. Novos desafios para a Gestão e a Competitividade nos Portos: </a:t>
            </a:r>
          </a:p>
          <a:p>
            <a:pPr marL="0" indent="0" algn="r" eaLnBrk="1" hangingPunct="1"/>
            <a:r>
              <a:rPr lang="pt-PT" altLang="pt-PT" b="1" dirty="0">
                <a:latin typeface="Calibri" panose="020F0502020204030204" pitchFamily="34" charset="0"/>
              </a:rPr>
              <a:t>O papel das Autoridades Portuárias</a:t>
            </a:r>
          </a:p>
        </p:txBody>
      </p:sp>
    </p:spTree>
    <p:extLst>
      <p:ext uri="{BB962C8B-B14F-4D97-AF65-F5344CB8AC3E}">
        <p14:creationId xmlns:p14="http://schemas.microsoft.com/office/powerpoint/2010/main" val="1969844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77339E4-101D-4E40-BEBF-C6B9833AD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16698"/>
              </p:ext>
            </p:extLst>
          </p:nvPr>
        </p:nvGraphicFramePr>
        <p:xfrm>
          <a:off x="251520" y="1447691"/>
          <a:ext cx="8713788" cy="4450090"/>
        </p:xfrm>
        <a:graphic>
          <a:graphicData uri="http://schemas.openxmlformats.org/drawingml/2006/table">
            <a:tbl>
              <a:tblPr/>
              <a:tblGrid>
                <a:gridCol w="8713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79900">
                <a:tc>
                  <a:txBody>
                    <a:bodyPr/>
                    <a:lstStyle/>
                    <a:p>
                      <a:pPr marL="360363" marR="0" lvl="0" indent="-360363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360363" algn="l"/>
                        </a:tabLst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Em consequência do processo, as autoridades portuárias fazem falta?</a:t>
                      </a:r>
                    </a:p>
                    <a:p>
                      <a:pPr marL="360363" marR="0" lvl="0" indent="-360363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360363" algn="l"/>
                        </a:tabLst>
                      </a:pPr>
                      <a:endParaRPr kumimoji="0" lang="pt-P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360363" marR="0" lvl="0" indent="-360363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360363" algn="l"/>
                        </a:tabLst>
                      </a:pPr>
                      <a:r>
                        <a:rPr kumimoji="0" lang="pt-PT" sz="2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Argumentos contra:</a:t>
                      </a:r>
                    </a:p>
                    <a:p>
                      <a:pPr marL="360363" marR="0" lvl="0" indent="-360363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360363" algn="l"/>
                        </a:tabLst>
                      </a:pPr>
                      <a:endParaRPr kumimoji="0" lang="pt-PT" sz="20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360363" marR="0" lvl="0" indent="-360363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Ø"/>
                        <a:tabLst>
                          <a:tab pos="360363" algn="l"/>
                        </a:tabLst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 intervenção do Estado tem estado associada a maior burocracia, com as desvantagens que daí resultam</a:t>
                      </a:r>
                    </a:p>
                    <a:p>
                      <a:pPr marL="360363" marR="0" lvl="0" indent="-360363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Ø"/>
                        <a:tabLst>
                          <a:tab pos="360363" algn="l"/>
                        </a:tabLst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 poder de que são investidas pode levar a situações de reforço das suas responsabilidades e atuações, introduzindo des-economias no sistema</a:t>
                      </a:r>
                    </a:p>
                    <a:p>
                      <a:pPr marL="360363" marR="0" lvl="0" indent="-360363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Ø"/>
                        <a:tabLst>
                          <a:tab pos="360363" algn="l"/>
                        </a:tabLst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Dificuldades em estabelecer processos de eficácia na relação entre custos e preços/tarifas e de controlar resultados</a:t>
                      </a:r>
                    </a:p>
                    <a:p>
                      <a:pPr marL="360363" marR="0" lvl="0" indent="-360363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Ø"/>
                        <a:tabLst>
                          <a:tab pos="360363" algn="l"/>
                        </a:tabLst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Processo de fiscalização e controlo das atividades é difuso, atendendo à especificidade da gestão (financeira e dos investimentos)</a:t>
                      </a:r>
                    </a:p>
                    <a:p>
                      <a:pPr marL="360363" marR="0" lvl="0" indent="-360363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Ø"/>
                        <a:tabLst>
                          <a:tab pos="360363" algn="l"/>
                        </a:tabLst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É difuso o controlo político e técnico sobre a gestão, pelo que poderá sempre haver a tentação de não decisão</a:t>
                      </a:r>
                    </a:p>
                    <a:p>
                      <a:pPr marL="360363" marR="0" lvl="0" indent="-360363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360363" algn="l"/>
                        </a:tabLst>
                      </a:pPr>
                      <a:endParaRPr kumimoji="0" lang="pt-PT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360363" marR="0" lvl="0" indent="-360363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360363" algn="l"/>
                        </a:tabLst>
                      </a:pPr>
                      <a:endParaRPr kumimoji="0" lang="pt-PT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360363" marR="0" lvl="0" indent="-360363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360363" algn="l"/>
                        </a:tabLst>
                      </a:pPr>
                      <a:r>
                        <a:rPr kumimoji="0" lang="pt-PT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Fonte : GOSS (1990)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447" name="Slide Number Placeholder 9">
            <a:extLst>
              <a:ext uri="{FF2B5EF4-FFF2-40B4-BE49-F238E27FC236}">
                <a16:creationId xmlns:a16="http://schemas.microsoft.com/office/drawing/2014/main" id="{CB3E7215-BC59-4C70-AAC3-CD178E474D84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D1FAF0E9-22C2-4D5E-85A7-04B1FE3EAC0D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14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91CFFA9-E491-42E7-A076-3C6E58D8F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4" y="116632"/>
            <a:ext cx="66247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3. Novos desafios para a Gestão e a Competitividade nos Portos: </a:t>
            </a:r>
          </a:p>
          <a:p>
            <a:pPr marL="0" indent="0" algn="r" eaLnBrk="1" hangingPunct="1"/>
            <a:r>
              <a:rPr lang="pt-PT" altLang="pt-PT" b="1" dirty="0">
                <a:latin typeface="Calibri" panose="020F0502020204030204" pitchFamily="34" charset="0"/>
              </a:rPr>
              <a:t>O papel das Autoridades Portuárias</a:t>
            </a:r>
          </a:p>
        </p:txBody>
      </p:sp>
    </p:spTree>
    <p:extLst>
      <p:ext uri="{BB962C8B-B14F-4D97-AF65-F5344CB8AC3E}">
        <p14:creationId xmlns:p14="http://schemas.microsoft.com/office/powerpoint/2010/main" val="2974361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CFE4073-3E0A-497A-8576-7C182D31EA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408771"/>
              </p:ext>
            </p:extLst>
          </p:nvPr>
        </p:nvGraphicFramePr>
        <p:xfrm>
          <a:off x="178692" y="1556792"/>
          <a:ext cx="8713788" cy="4523208"/>
        </p:xfrm>
        <a:graphic>
          <a:graphicData uri="http://schemas.openxmlformats.org/drawingml/2006/table">
            <a:tbl>
              <a:tblPr/>
              <a:tblGrid>
                <a:gridCol w="8713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22788">
                <a:tc>
                  <a:txBody>
                    <a:bodyPr/>
                    <a:lstStyle/>
                    <a:p>
                      <a:pPr marL="360363" indent="-360363" algn="l">
                        <a:lnSpc>
                          <a:spcPct val="80000"/>
                        </a:lnSpc>
                        <a:buFont typeface="Wingdings" pitchFamily="2" charset="2"/>
                        <a:buNone/>
                        <a:tabLst>
                          <a:tab pos="360363" algn="l"/>
                        </a:tabLs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Em consequência do processo, as autoridades portuárias fazem falta:</a:t>
                      </a:r>
                    </a:p>
                    <a:p>
                      <a:pPr marL="360363" indent="-360363" algn="ctr">
                        <a:lnSpc>
                          <a:spcPct val="80000"/>
                        </a:lnSpc>
                        <a:buFont typeface="Wingdings" pitchFamily="2" charset="2"/>
                        <a:buNone/>
                        <a:tabLst>
                          <a:tab pos="360363" algn="l"/>
                        </a:tabLst>
                      </a:pPr>
                      <a:endParaRPr lang="pt-PT" sz="2000" b="1" u="sng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360363" indent="-360363" algn="ctr">
                        <a:lnSpc>
                          <a:spcPct val="80000"/>
                        </a:lnSpc>
                        <a:buFont typeface="Wingdings" pitchFamily="2" charset="2"/>
                        <a:buNone/>
                        <a:tabLst>
                          <a:tab pos="360363" algn="l"/>
                        </a:tabLst>
                      </a:pPr>
                      <a:r>
                        <a:rPr lang="pt-PT" sz="2400" b="1" u="sng" dirty="0">
                          <a:solidFill>
                            <a:schemeClr val="tx1"/>
                          </a:solidFill>
                          <a:latin typeface="+mj-lt"/>
                        </a:rPr>
                        <a:t>Argumentos</a:t>
                      </a:r>
                      <a:r>
                        <a:rPr lang="pt-PT" sz="2400" b="1" u="sng" baseline="0" dirty="0">
                          <a:solidFill>
                            <a:schemeClr val="tx1"/>
                          </a:solidFill>
                          <a:latin typeface="+mj-lt"/>
                        </a:rPr>
                        <a:t> a favor</a:t>
                      </a:r>
                      <a:r>
                        <a:rPr lang="pt-PT" sz="2400" b="1" u="sng" dirty="0">
                          <a:solidFill>
                            <a:schemeClr val="tx1"/>
                          </a:solidFill>
                          <a:latin typeface="+mj-lt"/>
                        </a:rPr>
                        <a:t>:</a:t>
                      </a:r>
                    </a:p>
                    <a:p>
                      <a:pPr marL="360363" indent="-360363" algn="l">
                        <a:lnSpc>
                          <a:spcPct val="80000"/>
                        </a:lnSpc>
                        <a:buFont typeface="Wingdings" pitchFamily="2" charset="2"/>
                        <a:buNone/>
                        <a:tabLst>
                          <a:tab pos="360363" algn="l"/>
                        </a:tabLst>
                      </a:pPr>
                      <a:endParaRPr lang="pt-PT" sz="2000" b="1" u="sng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360363" indent="-360363" algn="l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Wingdings" pitchFamily="2" charset="2"/>
                        <a:buChar char="Ø"/>
                        <a:tabLst>
                          <a:tab pos="360363" algn="l"/>
                        </a:tabLs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Gestão do domínio público e Gestão patrimonial dos bens públicos e de propriedade </a:t>
                      </a:r>
                    </a:p>
                    <a:p>
                      <a:pPr marL="360363" indent="-360363" algn="l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Wingdings" pitchFamily="2" charset="2"/>
                        <a:buChar char="Ø"/>
                        <a:tabLst>
                          <a:tab pos="360363" algn="l"/>
                        </a:tabLs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Necessidade de planejamento do desenvolvimento portuário </a:t>
                      </a:r>
                    </a:p>
                    <a:p>
                      <a:pPr marL="360363" indent="-360363" algn="l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Wingdings" pitchFamily="2" charset="2"/>
                        <a:buChar char="Ø"/>
                        <a:tabLst>
                          <a:tab pos="360363" algn="l"/>
                        </a:tabLs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Assegurar a projecção e a concretização do investimento em infraestruturas estruturantes e essenciais à atividade do porto</a:t>
                      </a:r>
                    </a:p>
                    <a:p>
                      <a:pPr marL="360363" indent="-360363" algn="l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Wingdings" pitchFamily="2" charset="2"/>
                        <a:buChar char="Ø"/>
                        <a:tabLst>
                          <a:tab pos="360363" algn="l"/>
                        </a:tabLs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Ser o garante da prossecução e salvaguarda do interesse público e da concretização das prestações de serviços de interesse geral</a:t>
                      </a:r>
                    </a:p>
                    <a:p>
                      <a:pPr marL="360363" indent="-360363" algn="l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Wingdings" pitchFamily="2" charset="2"/>
                        <a:buChar char="Ø"/>
                        <a:tabLst>
                          <a:tab pos="360363" algn="l"/>
                        </a:tabLs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Assegurar objetivos específicos nos domínios das acessibilidades e em matéria de segurança e proteção do porto</a:t>
                      </a:r>
                    </a:p>
                    <a:p>
                      <a:pPr marL="360363" indent="-360363" algn="l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Wingdings" pitchFamily="2" charset="2"/>
                        <a:buChar char="Ø"/>
                        <a:tabLst>
                          <a:tab pos="360363" algn="l"/>
                        </a:tabLs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Assegurar que o porto e as actividades nele desenvolvidas prossigam de forma eficiente</a:t>
                      </a:r>
                    </a:p>
                    <a:p>
                      <a:pPr marL="360363" indent="-360363" algn="r">
                        <a:lnSpc>
                          <a:spcPct val="80000"/>
                        </a:lnSpc>
                        <a:buFont typeface="Wingdings" pitchFamily="2" charset="2"/>
                        <a:buNone/>
                        <a:tabLst>
                          <a:tab pos="360363" algn="l"/>
                        </a:tabLst>
                      </a:pPr>
                      <a:endParaRPr lang="pt-PT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360363" indent="-360363" algn="r">
                        <a:lnSpc>
                          <a:spcPct val="80000"/>
                        </a:lnSpc>
                        <a:buFont typeface="Wingdings" pitchFamily="2" charset="2"/>
                        <a:buNone/>
                        <a:tabLst>
                          <a:tab pos="360363" algn="l"/>
                        </a:tabLst>
                      </a:pPr>
                      <a:r>
                        <a:rPr lang="pt-PT" sz="1400" b="1" i="1" dirty="0">
                          <a:solidFill>
                            <a:schemeClr val="tx1"/>
                          </a:solidFill>
                          <a:latin typeface="+mj-lt"/>
                        </a:rPr>
                        <a:t>Fonte: GOSS (1990)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470" name="Slide Number Placeholder 9">
            <a:extLst>
              <a:ext uri="{FF2B5EF4-FFF2-40B4-BE49-F238E27FC236}">
                <a16:creationId xmlns:a16="http://schemas.microsoft.com/office/drawing/2014/main" id="{5A9DEA1F-8A9E-44C0-876A-7EF118D4B6E9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E443D386-AB4E-4D0C-97B1-EFFEDEBBFDE8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15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DB29560-92A6-4288-9D74-3CEAC1E14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4" y="116632"/>
            <a:ext cx="66247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3. Novos desafios para a Gestão e a Competitividade nos Portos: </a:t>
            </a:r>
          </a:p>
          <a:p>
            <a:pPr marL="0" indent="0" algn="r" eaLnBrk="1" hangingPunct="1"/>
            <a:r>
              <a:rPr lang="pt-PT" altLang="pt-PT" b="1" dirty="0">
                <a:latin typeface="Calibri" panose="020F0502020204030204" pitchFamily="34" charset="0"/>
              </a:rPr>
              <a:t>O papel das Autoridades Portuárias</a:t>
            </a:r>
          </a:p>
        </p:txBody>
      </p:sp>
    </p:spTree>
    <p:extLst>
      <p:ext uri="{BB962C8B-B14F-4D97-AF65-F5344CB8AC3E}">
        <p14:creationId xmlns:p14="http://schemas.microsoft.com/office/powerpoint/2010/main" val="1709024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9">
            <a:extLst>
              <a:ext uri="{FF2B5EF4-FFF2-40B4-BE49-F238E27FC236}">
                <a16:creationId xmlns:a16="http://schemas.microsoft.com/office/drawing/2014/main" id="{0A2650FA-540C-4D3F-9BA6-3F7A5486034D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EBAFCBFD-CFB3-459F-99DB-AB33776F6D0E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16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295EC22-CAFE-44FC-8DA3-DA95B9723E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501979"/>
              </p:ext>
            </p:extLst>
          </p:nvPr>
        </p:nvGraphicFramePr>
        <p:xfrm>
          <a:off x="251520" y="1340768"/>
          <a:ext cx="8713788" cy="4605530"/>
        </p:xfrm>
        <a:graphic>
          <a:graphicData uri="http://schemas.openxmlformats.org/drawingml/2006/table">
            <a:tbl>
              <a:tblPr/>
              <a:tblGrid>
                <a:gridCol w="8713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2612">
                <a:tc>
                  <a:txBody>
                    <a:bodyPr/>
                    <a:lstStyle/>
                    <a:p>
                      <a:pPr marL="360363" indent="-360363" algn="r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</a:pPr>
                      <a:r>
                        <a:rPr lang="pt-PT" sz="2400" b="1" u="sng" dirty="0">
                          <a:solidFill>
                            <a:schemeClr val="tx1"/>
                          </a:solidFill>
                        </a:rPr>
                        <a:t>Portos e Autoridade Portuárias sob grande pressão:</a:t>
                      </a:r>
                    </a:p>
                    <a:p>
                      <a:pPr marL="360363" indent="-360363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</a:rPr>
                        <a:t>da parte dos agentes do mercado (incluindo cadeias logísticas)</a:t>
                      </a:r>
                    </a:p>
                    <a:p>
                      <a:pPr marL="360363" indent="-360363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</a:rPr>
                        <a:t>dos Governos… aos diversos níveis</a:t>
                      </a:r>
                    </a:p>
                    <a:p>
                      <a:pPr marL="360363" indent="-360363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</a:rPr>
                        <a:t>dos Grupos da Sociedade</a:t>
                      </a:r>
                    </a:p>
                    <a:p>
                      <a:pPr marL="360363" indent="-360363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endParaRPr lang="pt-PT" sz="2000" b="1" dirty="0">
                        <a:solidFill>
                          <a:schemeClr val="tx1"/>
                        </a:solidFill>
                      </a:endParaRPr>
                    </a:p>
                    <a:p>
                      <a:pPr marL="360363" indent="-360363" algn="r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</a:pPr>
                      <a:r>
                        <a:rPr lang="pt-PT" sz="2400" b="1" u="sng" dirty="0">
                          <a:solidFill>
                            <a:schemeClr val="tx1"/>
                          </a:solidFill>
                        </a:rPr>
                        <a:t>À Autoridades Portuárias restariam 3 possíveis opções:</a:t>
                      </a:r>
                    </a:p>
                    <a:p>
                      <a:pPr marL="360363" indent="-360363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</a:rPr>
                        <a:t>Assumirem-se como parceiras de pleno nas cadeias logísticas</a:t>
                      </a:r>
                    </a:p>
                    <a:p>
                      <a:pPr marL="360363" indent="-360363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</a:rPr>
                        <a:t>Assumir um papel mais restrito de apoio às actividades no porto (segurança, uso da terra, política de concessões)</a:t>
                      </a:r>
                    </a:p>
                    <a:p>
                      <a:pPr marL="360363" indent="-360363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</a:rPr>
                        <a:t>Desaparecer completamente do processo</a:t>
                      </a:r>
                    </a:p>
                    <a:p>
                      <a:pPr marL="360363" indent="-360363" algn="r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</a:pPr>
                      <a:endParaRPr lang="pt-PT" sz="1400" b="1" dirty="0">
                        <a:solidFill>
                          <a:schemeClr val="tx1"/>
                        </a:solidFill>
                      </a:endParaRPr>
                    </a:p>
                    <a:p>
                      <a:pPr marL="360363" indent="-360363" algn="r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</a:pPr>
                      <a:endParaRPr lang="pt-PT" sz="1400" b="1" dirty="0">
                        <a:solidFill>
                          <a:schemeClr val="tx1"/>
                        </a:solidFill>
                      </a:endParaRPr>
                    </a:p>
                    <a:p>
                      <a:pPr marL="360363" indent="-360363" algn="r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</a:pPr>
                      <a:r>
                        <a:rPr lang="pt-PT" sz="1400" b="1" i="1" dirty="0">
                          <a:solidFill>
                            <a:schemeClr val="tx1"/>
                          </a:solidFill>
                        </a:rPr>
                        <a:t>Fonte: Verhoeven, P.  (2010</a:t>
                      </a:r>
                      <a:r>
                        <a:rPr lang="pt-PT" sz="1400" b="1" i="1" dirty="0">
                          <a:solidFill>
                            <a:schemeClr val="accent2"/>
                          </a:solidFill>
                        </a:rPr>
                        <a:t>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279A648E-2C0C-4878-9117-49F6ED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5" y="115888"/>
            <a:ext cx="66247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3. Novos desafios para a Gestão e a Competitividade nos Portos: </a:t>
            </a:r>
          </a:p>
          <a:p>
            <a:pPr marL="0" indent="0" algn="r" eaLnBrk="1" hangingPunct="1"/>
            <a:r>
              <a:rPr lang="pt-PT" altLang="pt-PT" b="1" dirty="0">
                <a:latin typeface="Calibri" panose="020F0502020204030204" pitchFamily="34" charset="0"/>
              </a:rPr>
              <a:t>O papel das Autoridades Portuárias</a:t>
            </a:r>
          </a:p>
        </p:txBody>
      </p:sp>
    </p:spTree>
    <p:extLst>
      <p:ext uri="{BB962C8B-B14F-4D97-AF65-F5344CB8AC3E}">
        <p14:creationId xmlns:p14="http://schemas.microsoft.com/office/powerpoint/2010/main" val="67803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9">
            <a:extLst>
              <a:ext uri="{FF2B5EF4-FFF2-40B4-BE49-F238E27FC236}">
                <a16:creationId xmlns:a16="http://schemas.microsoft.com/office/drawing/2014/main" id="{31D1F444-55A4-4977-97D9-A69C88F7E6C1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1BF7927B-FD5F-49A4-B2C4-C5434E7AE0A4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17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C152D03-E7B4-406F-A618-ED86D964B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848653"/>
              </p:ext>
            </p:extLst>
          </p:nvPr>
        </p:nvGraphicFramePr>
        <p:xfrm>
          <a:off x="211148" y="1340768"/>
          <a:ext cx="8713787" cy="4453118"/>
        </p:xfrm>
        <a:graphic>
          <a:graphicData uri="http://schemas.openxmlformats.org/drawingml/2006/table">
            <a:tbl>
              <a:tblPr/>
              <a:tblGrid>
                <a:gridCol w="8713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48150">
                <a:tc>
                  <a:txBody>
                    <a:bodyPr/>
                    <a:lstStyle/>
                    <a:p>
                      <a:pPr marL="360363" indent="-360363" algn="r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</a:pPr>
                      <a:r>
                        <a:rPr lang="pt-PT" sz="24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Perspetiva de um renascimento para</a:t>
                      </a:r>
                      <a:r>
                        <a:rPr lang="pt-PT" sz="2400" b="1" u="sng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pt-PT" sz="24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a Autoridade Portuária:</a:t>
                      </a:r>
                    </a:p>
                    <a:p>
                      <a:pPr marL="360363" indent="-360363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endParaRPr lang="pt-PT" sz="2000" b="1" dirty="0">
                        <a:solidFill>
                          <a:schemeClr val="tx1"/>
                        </a:solidFill>
                      </a:endParaRPr>
                    </a:p>
                    <a:p>
                      <a:pPr marL="360363" indent="-360363" ea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</a:rPr>
                        <a:t>Além das funções tradicionais (de landlord e regulador)</a:t>
                      </a:r>
                    </a:p>
                    <a:p>
                      <a:pPr marL="360363" indent="-360363" ea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</a:rPr>
                        <a:t>Novas funções: </a:t>
                      </a:r>
                      <a:r>
                        <a:rPr lang="pt-PT" sz="2000" b="1" u="sng" dirty="0">
                          <a:solidFill>
                            <a:schemeClr val="tx1"/>
                          </a:solidFill>
                        </a:rPr>
                        <a:t>gestão de interesses da comunidade e demais stakeholders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</a:rPr>
                        <a:t>, tendo em vista:</a:t>
                      </a:r>
                    </a:p>
                    <a:p>
                      <a:pPr marL="817563" lvl="1" indent="-360363" ea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</a:rPr>
                        <a:t>Resolução de potenciais conflitos entre transportadores, operadores de terminais e logísticos, face ao crescente poder gerado pela globalização;</a:t>
                      </a:r>
                    </a:p>
                    <a:p>
                      <a:pPr marL="817563" lvl="1" indent="-360363" ea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</a:rPr>
                        <a:t>Gestão de situações de conflito potencialmente gerados pelo desenvolvimento portuário, incluindo protecção ambiental, desenvolvimento urbano, condições laborais e interesses de residentes</a:t>
                      </a:r>
                      <a:endParaRPr lang="pt-PT" sz="2400" b="1" dirty="0">
                        <a:solidFill>
                          <a:schemeClr val="tx1"/>
                        </a:solidFill>
                      </a:endParaRPr>
                    </a:p>
                    <a:p>
                      <a:pPr marL="360363" indent="-360363" algn="r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</a:pPr>
                      <a:endParaRPr lang="pt-PT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360363" indent="-360363" algn="r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</a:pPr>
                      <a:endParaRPr lang="pt-PT" sz="1400" b="1" i="1" dirty="0">
                        <a:solidFill>
                          <a:schemeClr val="tx1"/>
                        </a:solidFill>
                      </a:endParaRPr>
                    </a:p>
                    <a:p>
                      <a:pPr marL="360363" indent="-360363" algn="r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</a:pPr>
                      <a:r>
                        <a:rPr lang="pt-PT" sz="1400" b="1" i="1" dirty="0">
                          <a:solidFill>
                            <a:schemeClr val="tx1"/>
                          </a:solidFill>
                        </a:rPr>
                        <a:t>Fonte: Verhoeven, P.  (2010</a:t>
                      </a:r>
                      <a:r>
                        <a:rPr lang="pt-PT" sz="1400" b="1" i="1" dirty="0">
                          <a:solidFill>
                            <a:schemeClr val="accent2"/>
                          </a:solidFill>
                        </a:rPr>
                        <a:t>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062F7127-402F-4C10-B32D-1ACF9352D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5" y="115888"/>
            <a:ext cx="66247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 eaLnBrk="1" hangingPunct="1"/>
            <a:r>
              <a:rPr lang="pt-PT" altLang="pt-PT" b="1" dirty="0">
                <a:latin typeface="Calibri" panose="020F0502020204030204" pitchFamily="34" charset="0"/>
              </a:rPr>
              <a:t>3. Novos desafios para a Gestão e a Competitividade nos Portos: </a:t>
            </a:r>
          </a:p>
          <a:p>
            <a:pPr marL="0" indent="0" algn="r" eaLnBrk="1" hangingPunct="1"/>
            <a:r>
              <a:rPr lang="pt-PT" altLang="pt-PT" b="1" dirty="0">
                <a:latin typeface="Calibri" panose="020F0502020204030204" pitchFamily="34" charset="0"/>
              </a:rPr>
              <a:t>O papel das Autoridades Portuárias</a:t>
            </a:r>
          </a:p>
        </p:txBody>
      </p:sp>
    </p:spTree>
    <p:extLst>
      <p:ext uri="{BB962C8B-B14F-4D97-AF65-F5344CB8AC3E}">
        <p14:creationId xmlns:p14="http://schemas.microsoft.com/office/powerpoint/2010/main" val="634152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9">
            <a:extLst>
              <a:ext uri="{FF2B5EF4-FFF2-40B4-BE49-F238E27FC236}">
                <a16:creationId xmlns:a16="http://schemas.microsoft.com/office/drawing/2014/main" id="{C002E4A4-251B-4013-8584-FB479ED6580F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809CE092-9A80-4581-9284-2C5428B26505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18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6DBA2D7-6A0F-4AD7-8E9A-0DC9B91F4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343324"/>
              </p:ext>
            </p:extLst>
          </p:nvPr>
        </p:nvGraphicFramePr>
        <p:xfrm>
          <a:off x="179388" y="1141416"/>
          <a:ext cx="8713787" cy="4437912"/>
        </p:xfrm>
        <a:graphic>
          <a:graphicData uri="http://schemas.openxmlformats.org/drawingml/2006/table">
            <a:tbl>
              <a:tblPr/>
              <a:tblGrid>
                <a:gridCol w="8713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78300">
                <a:tc>
                  <a:txBody>
                    <a:bodyPr/>
                    <a:lstStyle/>
                    <a:p>
                      <a:pPr marL="360363" indent="-360363" algn="r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</a:pPr>
                      <a:r>
                        <a:rPr lang="pt-PT" sz="24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e ainda Autoridade Portuária “inteligente”:</a:t>
                      </a:r>
                    </a:p>
                    <a:p>
                      <a:pPr marL="360363" indent="-360363" ea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endParaRPr lang="pt-PT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360363" indent="-360363" fontAlgn="t">
                        <a:buFont typeface="Arial" pitchFamily="34" charset="0"/>
                        <a:buChar char="•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</a:rPr>
                        <a:t>A autoridade portuária "inteligente" direcciona-se para os serviços portuários de qualidade, orientando a coordenação económica sistémica e as várias formas de “networking” (ou seja, intra-porto, local, hinterland, regional e/ou estratégico)</a:t>
                      </a:r>
                    </a:p>
                    <a:p>
                      <a:pPr marL="360363" indent="-360363" fontAlgn="t">
                        <a:buFont typeface="Arial" pitchFamily="34" charset="0"/>
                        <a:buChar char="•"/>
                      </a:pPr>
                      <a:endParaRPr lang="pt-PT" sz="2000" b="1" dirty="0">
                        <a:solidFill>
                          <a:schemeClr val="tx1"/>
                        </a:solidFill>
                      </a:endParaRPr>
                    </a:p>
                    <a:p>
                      <a:pPr marL="360363" indent="-360363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</a:rPr>
                        <a:t>Surge uma “nova” forma institucional híbrida, regida por princípios diferentes dos da autoridade portuária "convencional" e superando o papel de "regulador“</a:t>
                      </a:r>
                    </a:p>
                    <a:p>
                      <a:pPr marL="360363" indent="-360363">
                        <a:buFont typeface="Arial" pitchFamily="34" charset="0"/>
                        <a:buChar char="•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</a:rPr>
                        <a:t>A autoridade portuária deverá transformar-se numa instituição "inteligente" que gere a implementação de novas formas organizacionais</a:t>
                      </a:r>
                      <a:endParaRPr lang="pt-PT" sz="20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360363" indent="-360363" algn="r"/>
                      <a:endParaRPr lang="pt-PT" sz="10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360363" indent="-360363" algn="r"/>
                      <a:endParaRPr lang="pt-PT" sz="1400" b="1" i="1" u="none" dirty="0">
                        <a:solidFill>
                          <a:schemeClr val="tx1"/>
                        </a:solidFill>
                      </a:endParaRPr>
                    </a:p>
                    <a:p>
                      <a:pPr marL="360363" indent="-360363" algn="r"/>
                      <a:r>
                        <a:rPr lang="pt-PT" sz="1400" b="1" i="1" u="none" dirty="0">
                          <a:solidFill>
                            <a:schemeClr val="tx1"/>
                          </a:solidFill>
                        </a:rPr>
                        <a:t>Fonte: Chlomoudis e Pallis (2004)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E15B28DF-5033-458F-B0A1-323CE7964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5" y="115888"/>
            <a:ext cx="66247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3. Novos desafios para a Gestão e a Competitividade nos Portos: </a:t>
            </a:r>
          </a:p>
          <a:p>
            <a:pPr marL="0" indent="0" algn="r" eaLnBrk="1" hangingPunct="1"/>
            <a:r>
              <a:rPr lang="pt-PT" altLang="pt-PT" b="1" dirty="0">
                <a:latin typeface="Calibri" panose="020F0502020204030204" pitchFamily="34" charset="0"/>
              </a:rPr>
              <a:t>O papel das Autoridades Portuárias</a:t>
            </a:r>
          </a:p>
        </p:txBody>
      </p:sp>
    </p:spTree>
    <p:extLst>
      <p:ext uri="{BB962C8B-B14F-4D97-AF65-F5344CB8AC3E}">
        <p14:creationId xmlns:p14="http://schemas.microsoft.com/office/powerpoint/2010/main" val="3021708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6" name="Slide Number Placeholder 9">
            <a:extLst>
              <a:ext uri="{FF2B5EF4-FFF2-40B4-BE49-F238E27FC236}">
                <a16:creationId xmlns:a16="http://schemas.microsoft.com/office/drawing/2014/main" id="{564AECF9-79DB-434B-969F-CA1AA0438A37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C434D522-5B50-45F4-A434-4F288BF610BA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19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897" name="Rectangle 16">
            <a:extLst>
              <a:ext uri="{FF2B5EF4-FFF2-40B4-BE49-F238E27FC236}">
                <a16:creationId xmlns:a16="http://schemas.microsoft.com/office/drawing/2014/main" id="{9400197D-1D72-4131-A0DB-879D4A3B5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1052736"/>
            <a:ext cx="8316913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2714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pt-PT" altLang="pt-PT" sz="2400" b="1" u="sng" dirty="0">
                <a:latin typeface="+mn-lt"/>
              </a:rPr>
              <a:t>Modelo de Organização – tendência geral:</a:t>
            </a:r>
          </a:p>
          <a:p>
            <a:pPr eaLnBrk="1" hangingPunct="1"/>
            <a:endParaRPr lang="pt-PT" altLang="pt-PT" sz="2000" b="1" dirty="0">
              <a:latin typeface="+mn-lt"/>
            </a:endParaRPr>
          </a:p>
          <a:p>
            <a:pPr eaLnBrk="1" hangingPunct="1"/>
            <a:endParaRPr lang="pt-PT" altLang="pt-PT" sz="2000" b="1" dirty="0">
              <a:latin typeface="+mn-lt"/>
            </a:endParaRPr>
          </a:p>
          <a:p>
            <a:pPr eaLnBrk="1" hangingPunct="1"/>
            <a:r>
              <a:rPr lang="pt-PT" altLang="pt-PT" sz="2000" b="1" dirty="0">
                <a:latin typeface="+mn-lt"/>
              </a:rPr>
              <a:t>Nos últimos anos a </a:t>
            </a:r>
            <a:r>
              <a:rPr lang="pt-PT" altLang="pt-PT" sz="2000" b="1" u="sng" dirty="0">
                <a:latin typeface="+mn-lt"/>
              </a:rPr>
              <a:t>linha de orientação geral</a:t>
            </a:r>
            <a:r>
              <a:rPr lang="pt-PT" altLang="pt-PT" sz="2000" b="1" dirty="0">
                <a:latin typeface="+mn-lt"/>
              </a:rPr>
              <a:t> para o sector dos transportes baseia-se na separação de funções entre: </a:t>
            </a:r>
          </a:p>
          <a:p>
            <a:pPr eaLnBrk="1" hangingPunct="1"/>
            <a:endParaRPr lang="pt-PT" altLang="pt-PT" sz="2000" b="1" dirty="0">
              <a:latin typeface="+mn-lt"/>
            </a:endParaRP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altLang="pt-PT" sz="2000" b="1" dirty="0">
                <a:latin typeface="+mn-lt"/>
              </a:rPr>
              <a:t> Entidade Reguladora (Económica, Segurança e Ambiental)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altLang="pt-PT" sz="2000" b="1" dirty="0">
                <a:latin typeface="+mn-lt"/>
              </a:rPr>
              <a:t> Entidades Gestoras da Infra-estrutura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altLang="pt-PT" sz="2000" b="1" dirty="0">
                <a:latin typeface="+mn-lt"/>
              </a:rPr>
              <a:t> Empresas (privadas) de Operação/Exploração Económica das Infraestruturas e Serviços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pt-PT" altLang="pt-PT" sz="2000" b="1" dirty="0">
                <a:latin typeface="+mn-lt"/>
              </a:rPr>
              <a:t>______________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pt-PT" altLang="pt-PT" sz="800" b="1" dirty="0">
              <a:latin typeface="+mn-lt"/>
            </a:endParaRPr>
          </a:p>
          <a:p>
            <a:pPr lvl="2" algn="r" eaLnBrk="1" hangingPunct="1">
              <a:buFont typeface="Wingdings" panose="05000000000000000000" pitchFamily="2" charset="2"/>
              <a:buNone/>
            </a:pPr>
            <a:r>
              <a:rPr lang="pt-PT" altLang="pt-PT" sz="2000" b="1" dirty="0">
                <a:latin typeface="+mn-lt"/>
              </a:rPr>
              <a:t>Nos portos: instituição da figura do “</a:t>
            </a:r>
            <a:r>
              <a:rPr lang="pt-PT" altLang="pt-PT" sz="2000" b="1" i="1" dirty="0">
                <a:latin typeface="+mn-lt"/>
              </a:rPr>
              <a:t>Landlord port”</a:t>
            </a:r>
            <a:endParaRPr lang="pt-PT" altLang="pt-PT" sz="2000" b="1" dirty="0">
              <a:latin typeface="+mn-lt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2FDC5D1-D407-4C53-88B8-87392BF56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5" y="115888"/>
            <a:ext cx="66247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3. Novos desafios para a Gestão e a Competitividade nos Portos: </a:t>
            </a:r>
          </a:p>
          <a:p>
            <a:pPr marL="0" indent="0" algn="r" eaLnBrk="1" hangingPunct="1"/>
            <a:r>
              <a:rPr lang="pt-PT" altLang="pt-PT" b="1" dirty="0">
                <a:latin typeface="Calibri" panose="020F0502020204030204" pitchFamily="34" charset="0"/>
              </a:rPr>
              <a:t>O papel da Regulação</a:t>
            </a:r>
          </a:p>
        </p:txBody>
      </p:sp>
    </p:spTree>
    <p:extLst>
      <p:ext uri="{BB962C8B-B14F-4D97-AF65-F5344CB8AC3E}">
        <p14:creationId xmlns:p14="http://schemas.microsoft.com/office/powerpoint/2010/main" val="3580952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:\Users\estcomamb\Desktop\image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5639" y="6381328"/>
            <a:ext cx="1577295" cy="4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m 9" descr="logo_iscia_20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6366583"/>
            <a:ext cx="1584176" cy="374785"/>
          </a:xfrm>
          <a:prstGeom prst="rect">
            <a:avLst/>
          </a:prstGeom>
        </p:spPr>
      </p:pic>
      <p:pic>
        <p:nvPicPr>
          <p:cNvPr id="11" name="Imagem 3" descr="Descrição: if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554" y="6300967"/>
            <a:ext cx="904875" cy="47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ângulo 12"/>
          <p:cNvSpPr/>
          <p:nvPr/>
        </p:nvSpPr>
        <p:spPr>
          <a:xfrm>
            <a:off x="216023" y="459829"/>
            <a:ext cx="86044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kern="0" dirty="0"/>
              <a:t>“Novos Modelos de Gestão e Governança nos Portos”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endParaRPr lang="pt-BR" sz="2800" b="1" dirty="0">
              <a:latin typeface="arial" panose="020B0604020202020204" pitchFamily="34" charset="0"/>
            </a:endParaRPr>
          </a:p>
          <a:p>
            <a:pPr algn="ctr"/>
            <a:endParaRPr lang="pt-PT" sz="2800" b="1" i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PT" sz="2800" b="1" i="1" dirty="0">
                <a:latin typeface="Arial" pitchFamily="34" charset="0"/>
                <a:cs typeface="Arial" pitchFamily="34" charset="0"/>
              </a:rPr>
              <a:t>AGENDA: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1725" y="6408738"/>
            <a:ext cx="136842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8D8BD0-B3D3-4130-9CF9-06E413ADFE72}" type="slidenum">
              <a:rPr lang="en-US" altLang="pt-PT" smtClean="0"/>
              <a:pPr eaLnBrk="1" hangingPunct="1"/>
              <a:t>2</a:t>
            </a:fld>
            <a:endParaRPr lang="en-US" altLang="pt-PT" dirty="0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46ED87B4-0ED6-49D7-90DF-8C458109C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2060848"/>
            <a:ext cx="8352928" cy="3528391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>
            <a:lvl1pPr algn="ctr">
              <a:defRPr sz="3500">
                <a:solidFill>
                  <a:srgbClr val="000066"/>
                </a:solidFill>
                <a:effectLst/>
              </a:defRPr>
            </a:lvl1pPr>
          </a:lstStyle>
          <a:p>
            <a:pPr marL="457200" indent="-457200" algn="r" eaLnBrk="0" hangingPunct="0">
              <a:buFont typeface="Arial" panose="020B0604020202020204" pitchFamily="34" charset="0"/>
              <a:buChar char="•"/>
              <a:defRPr/>
            </a:pPr>
            <a:endParaRPr lang="pt-PT" sz="2400" b="1" kern="0" dirty="0">
              <a:latin typeface="+mj-lt"/>
              <a:ea typeface="+mj-ea"/>
              <a:cs typeface="+mj-cs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pt-PT" altLang="pt-PT" sz="2400" b="1" dirty="0">
                <a:solidFill>
                  <a:srgbClr val="003366"/>
                </a:solidFill>
              </a:rPr>
              <a:t>Notas prévias de enquadramento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PT" altLang="pt-PT" sz="2400" b="1" dirty="0">
                <a:solidFill>
                  <a:srgbClr val="003366"/>
                </a:solidFill>
              </a:rPr>
              <a:t>A </a:t>
            </a:r>
            <a:r>
              <a:rPr lang="pt-PT" altLang="pt-PT" sz="2400" b="1" dirty="0">
                <a:solidFill>
                  <a:srgbClr val="002060"/>
                </a:solidFill>
              </a:rPr>
              <a:t>Gestão nos Portos</a:t>
            </a:r>
            <a:r>
              <a:rPr lang="pt-PT" altLang="pt-PT" sz="2400" b="1" dirty="0">
                <a:solidFill>
                  <a:srgbClr val="003366"/>
                </a:solidFill>
              </a:rPr>
              <a:t>: Modelos de Gestão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PT" altLang="pt-PT" sz="2400" b="1" dirty="0">
                <a:solidFill>
                  <a:srgbClr val="003366"/>
                </a:solidFill>
              </a:rPr>
              <a:t>Novos desafios para a Gestão e a Governança nos Portos</a:t>
            </a:r>
          </a:p>
          <a:p>
            <a:pPr lvl="1"/>
            <a:r>
              <a:rPr lang="pt-PT" altLang="pt-PT" sz="2000" b="1" dirty="0">
                <a:solidFill>
                  <a:srgbClr val="003366"/>
                </a:solidFill>
              </a:rPr>
              <a:t>3.1. A</a:t>
            </a:r>
            <a:r>
              <a:rPr lang="pt-PT" altLang="pt-PT" sz="2000" b="1" dirty="0">
                <a:solidFill>
                  <a:srgbClr val="003366"/>
                </a:solidFill>
                <a:latin typeface="Calibri" panose="020F0502020204030204" pitchFamily="34" charset="0"/>
              </a:rPr>
              <a:t> integração nas cadeias logísticas</a:t>
            </a:r>
          </a:p>
          <a:p>
            <a:pPr lvl="1"/>
            <a:r>
              <a:rPr lang="pt-PT" altLang="pt-PT" sz="2000" b="1" dirty="0">
                <a:solidFill>
                  <a:srgbClr val="003366"/>
                </a:solidFill>
              </a:rPr>
              <a:t>3.2. O  problema da coordenação</a:t>
            </a:r>
          </a:p>
          <a:p>
            <a:pPr lvl="1"/>
            <a:r>
              <a:rPr lang="pt-PT" altLang="pt-PT" sz="2000" b="1" dirty="0">
                <a:solidFill>
                  <a:srgbClr val="003366"/>
                </a:solidFill>
              </a:rPr>
              <a:t>3.3. O papel das Autoridades Portuárias</a:t>
            </a:r>
          </a:p>
          <a:p>
            <a:pPr lvl="1"/>
            <a:r>
              <a:rPr lang="pt-PT" altLang="pt-PT" sz="2000" b="1" dirty="0">
                <a:solidFill>
                  <a:srgbClr val="003366"/>
                </a:solidFill>
              </a:rPr>
              <a:t>3.4. A Função de Regulação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PT" altLang="pt-PT" sz="2400" b="1" dirty="0">
                <a:solidFill>
                  <a:srgbClr val="003366"/>
                </a:solidFill>
              </a:rPr>
              <a:t>A Governança nos Portos e desafios para a Competitividade</a:t>
            </a:r>
          </a:p>
          <a:p>
            <a:pPr marL="457200" indent="-457200" algn="l">
              <a:buFont typeface="+mj-lt"/>
              <a:buAutoNum type="arabicPeriod"/>
            </a:pPr>
            <a:r>
              <a:rPr lang="pt-PT" altLang="pt-PT" sz="2400" b="1" dirty="0">
                <a:solidFill>
                  <a:srgbClr val="003366"/>
                </a:solidFill>
              </a:rPr>
              <a:t>Algumas conclusões</a:t>
            </a:r>
          </a:p>
          <a:p>
            <a:pPr marL="457200" indent="-457200" algn="r" eaLnBrk="0" hangingPunct="0">
              <a:buFont typeface="Arial" panose="020B0604020202020204" pitchFamily="34" charset="0"/>
              <a:buChar char="•"/>
              <a:defRPr/>
            </a:pPr>
            <a:endParaRPr lang="pt-PT" sz="2400" b="1" kern="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93350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9">
            <a:extLst>
              <a:ext uri="{FF2B5EF4-FFF2-40B4-BE49-F238E27FC236}">
                <a16:creationId xmlns:a16="http://schemas.microsoft.com/office/drawing/2014/main" id="{737A1077-386A-48F3-BE68-33B34220AAA2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7E6FB86E-F037-44A8-9246-5484F42656D0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20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921" name="Rectangle 15">
            <a:extLst>
              <a:ext uri="{FF2B5EF4-FFF2-40B4-BE49-F238E27FC236}">
                <a16:creationId xmlns:a16="http://schemas.microsoft.com/office/drawing/2014/main" id="{3F6CD61A-ADBB-4382-A7D3-0B9C180CE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1340768"/>
            <a:ext cx="8534400" cy="41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57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pt-PT" altLang="pt-PT" sz="2400" b="1" u="sng" dirty="0">
                <a:latin typeface="+mn-lt"/>
              </a:rPr>
              <a:t>Modelo de Organização – novos requisitos para o modelo:</a:t>
            </a:r>
          </a:p>
          <a:p>
            <a:pPr eaLnBrk="1" hangingPunct="1"/>
            <a:endParaRPr lang="pt-PT" altLang="pt-PT" sz="2000" b="1" dirty="0">
              <a:latin typeface="+mn-lt"/>
            </a:endParaRPr>
          </a:p>
          <a:p>
            <a:pPr eaLnBrk="1" hangingPunct="1"/>
            <a:endParaRPr lang="pt-PT" altLang="pt-PT" sz="2000" b="1" dirty="0">
              <a:latin typeface="+mn-lt"/>
            </a:endParaRPr>
          </a:p>
          <a:p>
            <a:pPr eaLnBrk="1" hangingPunct="1"/>
            <a:r>
              <a:rPr lang="pt-PT" altLang="pt-PT" sz="2000" b="1" dirty="0">
                <a:latin typeface="+mn-lt"/>
              </a:rPr>
              <a:t>A mudança de sector público tradicional para os modelos </a:t>
            </a:r>
            <a:r>
              <a:rPr lang="pt-PT" altLang="pt-PT" sz="2000" b="1" i="1" dirty="0">
                <a:latin typeface="+mn-lt"/>
              </a:rPr>
              <a:t>landlord</a:t>
            </a:r>
            <a:r>
              <a:rPr lang="pt-PT" altLang="pt-PT" sz="2000" b="1" dirty="0">
                <a:latin typeface="+mn-lt"/>
              </a:rPr>
              <a:t> e regulador requer adaptações aos novos papeis:</a:t>
            </a:r>
          </a:p>
          <a:p>
            <a:pPr eaLnBrk="1" hangingPunct="1"/>
            <a:endParaRPr lang="pt-PT" altLang="pt-PT" sz="2000" b="1" dirty="0">
              <a:latin typeface="+mn-lt"/>
            </a:endParaRPr>
          </a:p>
          <a:p>
            <a:pPr marL="471488" lvl="1" indent="-285750" eaLnBrk="1" hangingPunct="1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pt-PT" altLang="pt-PT" b="1" dirty="0">
                <a:latin typeface="+mn-lt"/>
              </a:rPr>
              <a:t>Favorecer a concorrência</a:t>
            </a:r>
          </a:p>
          <a:p>
            <a:pPr marL="471488" lvl="1" indent="-285750" eaLnBrk="1" hangingPunct="1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pt-PT" altLang="pt-PT" b="1" dirty="0">
                <a:latin typeface="+mn-lt"/>
              </a:rPr>
              <a:t>Regular práticas anti-concorrenciais</a:t>
            </a:r>
          </a:p>
          <a:p>
            <a:pPr marL="471488" lvl="1" indent="-285750" eaLnBrk="1" hangingPunct="1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pt-PT" altLang="pt-PT" b="1" dirty="0">
                <a:latin typeface="+mn-lt"/>
              </a:rPr>
              <a:t>Desenvolver parcerias público-privadas</a:t>
            </a:r>
          </a:p>
          <a:p>
            <a:pPr marL="471488" lvl="1" indent="-285750" eaLnBrk="1" hangingPunct="1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pt-PT" altLang="pt-PT" b="1" dirty="0">
                <a:latin typeface="+mn-lt"/>
              </a:rPr>
              <a:t>Monitorizar a performance</a:t>
            </a:r>
          </a:p>
          <a:p>
            <a:pPr marL="471488" lvl="1" indent="-285750" eaLnBrk="1" hangingPunct="1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pt-PT" altLang="pt-PT" b="1" dirty="0">
                <a:latin typeface="+mn-lt"/>
              </a:rPr>
              <a:t>Definir determinados níveis de serviço e exigir o seu cumprimento</a:t>
            </a:r>
          </a:p>
          <a:p>
            <a:pPr marL="471488" lvl="1" indent="-285750" eaLnBrk="1" hangingPunct="1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pt-PT" altLang="pt-PT" b="1" dirty="0">
                <a:latin typeface="+mn-lt"/>
              </a:rPr>
              <a:t>Assegurar que os preços praticados cobrem custos de produção e que não são assumidas práticas tarifárias concertadas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C88E71D-1B81-4354-B263-6B29C03D3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5" y="115888"/>
            <a:ext cx="66247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3. Novos desafios para a Gestão e a Competitividade nos Portos: </a:t>
            </a:r>
          </a:p>
          <a:p>
            <a:pPr marL="0" indent="0" algn="r" eaLnBrk="1" hangingPunct="1"/>
            <a:r>
              <a:rPr lang="pt-PT" altLang="pt-PT" b="1" dirty="0">
                <a:latin typeface="Calibri" panose="020F0502020204030204" pitchFamily="34" charset="0"/>
              </a:rPr>
              <a:t>O papel da Regulação</a:t>
            </a:r>
          </a:p>
        </p:txBody>
      </p:sp>
    </p:spTree>
    <p:extLst>
      <p:ext uri="{BB962C8B-B14F-4D97-AF65-F5344CB8AC3E}">
        <p14:creationId xmlns:p14="http://schemas.microsoft.com/office/powerpoint/2010/main" val="493204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9">
            <a:extLst>
              <a:ext uri="{FF2B5EF4-FFF2-40B4-BE49-F238E27FC236}">
                <a16:creationId xmlns:a16="http://schemas.microsoft.com/office/drawing/2014/main" id="{737A1077-386A-48F3-BE68-33B34220AAA2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7E6FB86E-F037-44A8-9246-5484F42656D0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21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921" name="Rectangle 15">
            <a:extLst>
              <a:ext uri="{FF2B5EF4-FFF2-40B4-BE49-F238E27FC236}">
                <a16:creationId xmlns:a16="http://schemas.microsoft.com/office/drawing/2014/main" id="{3F6CD61A-ADBB-4382-A7D3-0B9C180CE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494" y="1268760"/>
            <a:ext cx="85344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57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pt-PT" altLang="pt-PT" sz="2400" b="1" u="sng" dirty="0">
                <a:latin typeface="+mn-lt"/>
              </a:rPr>
              <a:t>Requisitos num ambiente de Regulação:</a:t>
            </a:r>
          </a:p>
          <a:p>
            <a:pPr eaLnBrk="1" hangingPunct="1"/>
            <a:endParaRPr lang="pt-PT" altLang="pt-PT" sz="2000" b="1" dirty="0">
              <a:latin typeface="+mn-lt"/>
            </a:endParaRPr>
          </a:p>
          <a:p>
            <a:pPr eaLnBrk="1" hangingPunct="1"/>
            <a:r>
              <a:rPr lang="pt-PT" altLang="pt-PT" sz="2000" b="1" dirty="0">
                <a:latin typeface="+mn-lt"/>
              </a:rPr>
              <a:t>A gestão por parte de uma Autoridade Portuária:</a:t>
            </a:r>
          </a:p>
          <a:p>
            <a:pPr eaLnBrk="1" hangingPunct="1"/>
            <a:endParaRPr lang="pt-PT" altLang="pt-PT" sz="2000" b="1" dirty="0">
              <a:latin typeface="+mn-lt"/>
            </a:endParaRPr>
          </a:p>
          <a:p>
            <a:pPr marL="471488" lvl="1" indent="-285750" eaLnBrk="1" hangingPunct="1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pt-PT" altLang="pt-PT" b="1" dirty="0">
                <a:latin typeface="+mn-lt"/>
              </a:rPr>
              <a:t>Deve ter profundo conhecimento das opções comerciais dos operadores portuários</a:t>
            </a:r>
          </a:p>
          <a:p>
            <a:pPr marL="471488" lvl="1" indent="-285750" eaLnBrk="1" hangingPunct="1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pt-PT" altLang="pt-PT" b="1" dirty="0">
                <a:latin typeface="+mn-lt"/>
              </a:rPr>
              <a:t>Deve ser uma administração dinâmica porque o seu principal objetivo será a proteção do interesse comuns e da coisa pública</a:t>
            </a:r>
          </a:p>
          <a:p>
            <a:pPr marL="471488" lvl="1" indent="-285750" eaLnBrk="1" hangingPunct="1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pt-PT" altLang="pt-PT" b="1" dirty="0">
                <a:latin typeface="+mn-lt"/>
              </a:rPr>
              <a:t>Tem uma tarefa muito difícil, para:</a:t>
            </a:r>
          </a:p>
          <a:p>
            <a:pPr marL="1428750" lvl="2" indent="-285750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PT" altLang="pt-PT" b="1" dirty="0">
                <a:latin typeface="+mn-lt"/>
              </a:rPr>
              <a:t>Monitorizar em vez de controlar</a:t>
            </a:r>
          </a:p>
          <a:p>
            <a:pPr marL="1428750" lvl="2" indent="-285750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PT" altLang="pt-PT" b="1" dirty="0">
                <a:latin typeface="+mn-lt"/>
              </a:rPr>
              <a:t>Escutar e aconselhar</a:t>
            </a:r>
          </a:p>
          <a:p>
            <a:pPr marL="1428750" lvl="2" indent="-285750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PT" altLang="pt-PT" b="1" dirty="0">
                <a:latin typeface="+mn-lt"/>
              </a:rPr>
              <a:t>Recomendar em vez de proibir</a:t>
            </a:r>
          </a:p>
          <a:p>
            <a:pPr marL="1428750" lvl="2" indent="-285750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PT" altLang="pt-PT" b="1" dirty="0">
                <a:latin typeface="+mn-lt"/>
              </a:rPr>
              <a:t>Respeitar os compromissos financeiros do operador</a:t>
            </a:r>
          </a:p>
          <a:p>
            <a:pPr marL="1428750" lvl="2" indent="-285750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pt-PT" altLang="pt-PT" b="1" dirty="0">
              <a:latin typeface="+mn-lt"/>
            </a:endParaRPr>
          </a:p>
          <a:p>
            <a:pPr lvl="2" indent="0" algn="r" eaLnBrk="1" hangingPunct="1">
              <a:spcAft>
                <a:spcPts val="300"/>
              </a:spcAft>
            </a:pPr>
            <a:r>
              <a:rPr lang="pt-PT" sz="1400" b="1" i="1" dirty="0"/>
              <a:t>Fonte: De Matons</a:t>
            </a:r>
            <a:endParaRPr lang="pt-PT" altLang="pt-PT" sz="1400" b="1" i="1" dirty="0">
              <a:latin typeface="+mn-lt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C88E71D-1B81-4354-B263-6B29C03D3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5" y="115888"/>
            <a:ext cx="66247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3. Novos desafios para a Gestão e a Competitividade nos Portos: </a:t>
            </a:r>
          </a:p>
          <a:p>
            <a:pPr marL="0" indent="0" algn="r" eaLnBrk="1" hangingPunct="1"/>
            <a:r>
              <a:rPr lang="pt-PT" altLang="pt-PT" b="1" dirty="0">
                <a:latin typeface="Calibri" panose="020F0502020204030204" pitchFamily="34" charset="0"/>
              </a:rPr>
              <a:t>O papel da Regulação</a:t>
            </a:r>
          </a:p>
        </p:txBody>
      </p:sp>
    </p:spTree>
    <p:extLst>
      <p:ext uri="{BB962C8B-B14F-4D97-AF65-F5344CB8AC3E}">
        <p14:creationId xmlns:p14="http://schemas.microsoft.com/office/powerpoint/2010/main" val="3098617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Slide Number Placeholder 9">
            <a:extLst>
              <a:ext uri="{FF2B5EF4-FFF2-40B4-BE49-F238E27FC236}">
                <a16:creationId xmlns:a16="http://schemas.microsoft.com/office/drawing/2014/main" id="{86F15A14-4AF2-42BB-AD48-FF13AF9C9EAC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F99443CA-15F0-4E81-AFBA-7A85B7BECC9A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22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2BF8562-6432-45B0-B592-AA4439A816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54208"/>
              </p:ext>
            </p:extLst>
          </p:nvPr>
        </p:nvGraphicFramePr>
        <p:xfrm>
          <a:off x="244217" y="1196752"/>
          <a:ext cx="8432239" cy="4352925"/>
        </p:xfrm>
        <a:graphic>
          <a:graphicData uri="http://schemas.openxmlformats.org/drawingml/2006/table">
            <a:tbl>
              <a:tblPr/>
              <a:tblGrid>
                <a:gridCol w="8432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52925"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8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381000" marR="0" lvl="0" indent="-38100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Um “modelo” de governança – Princípios aplicáveis:</a:t>
                      </a: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Modelo coerente e alinhado pela opção de </a:t>
                      </a:r>
                      <a:r>
                        <a:rPr kumimoji="0" lang="pt-PT" sz="2000" b="1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Landlord port:</a:t>
                      </a:r>
                    </a:p>
                    <a:p>
                      <a:pPr marL="381000" marR="0" lvl="0" indent="-381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P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P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Administração Portuária nomeada pelo accionista (Estado)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Administração Portuária reporta ao Regulador em determinadas matérias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Administração Portuária assume posição de regulador na gestão de concessões (… e no Brasil…?)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Concessionários reportam à Administração Portuária no âmbito das concessões (… e no Brasil…?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Ampla participação de </a:t>
                      </a:r>
                      <a:r>
                        <a:rPr kumimoji="0" lang="pt-PT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stakeholders</a:t>
                      </a: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no processo de planejamento estratégico (… e no Brasil…?)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93CF9C5F-509D-4E34-AB72-6F90DF2E2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5" y="115888"/>
            <a:ext cx="66247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3. Novos desafios para a Gestão e a Competitividade nos Portos: </a:t>
            </a:r>
          </a:p>
          <a:p>
            <a:pPr marL="0" indent="0" algn="r" eaLnBrk="1" hangingPunct="1"/>
            <a:r>
              <a:rPr lang="pt-PT" altLang="pt-PT" b="1" dirty="0">
                <a:latin typeface="Calibri" panose="020F0502020204030204" pitchFamily="34" charset="0"/>
              </a:rPr>
              <a:t>O papel da Regulação</a:t>
            </a:r>
          </a:p>
        </p:txBody>
      </p:sp>
    </p:spTree>
    <p:extLst>
      <p:ext uri="{BB962C8B-B14F-4D97-AF65-F5344CB8AC3E}">
        <p14:creationId xmlns:p14="http://schemas.microsoft.com/office/powerpoint/2010/main" val="3681945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2" name="Slide Number Placeholder 9">
            <a:extLst>
              <a:ext uri="{FF2B5EF4-FFF2-40B4-BE49-F238E27FC236}">
                <a16:creationId xmlns:a16="http://schemas.microsoft.com/office/drawing/2014/main" id="{F65CE41F-6300-428A-B1D6-183CDA695A6D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84D85416-73CA-4E08-BE0A-89D723DD5CAD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23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A88426E-20DB-44DB-89B9-8AEEB02AB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233734"/>
              </p:ext>
            </p:extLst>
          </p:nvPr>
        </p:nvGraphicFramePr>
        <p:xfrm>
          <a:off x="323528" y="1391461"/>
          <a:ext cx="8496944" cy="4485811"/>
        </p:xfrm>
        <a:graphic>
          <a:graphicData uri="http://schemas.openxmlformats.org/drawingml/2006/table">
            <a:tbl>
              <a:tblPr/>
              <a:tblGrid>
                <a:gridCol w="849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89563"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8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381000" marR="0" lvl="0" indent="-38100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Dificuldades reais (ou aparentes) no modelo de governança:</a:t>
                      </a:r>
                    </a:p>
                    <a:p>
                      <a:pPr marL="381000" marR="0" lvl="0" indent="-381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P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P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pt-P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381000" marR="0" lvl="0" indent="-381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Não existência de participação de </a:t>
                      </a:r>
                      <a:r>
                        <a:rPr kumimoji="0" lang="pt-PT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stakeholders</a:t>
                      </a: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na gestão das AP, ainda que colaborem em diferentes processos de planejamento e gestão corrente</a:t>
                      </a:r>
                    </a:p>
                    <a:p>
                      <a:pPr marL="381000" marR="0" lvl="0" indent="-381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Falta de articulação entre os portos (as AP) no processo </a:t>
                      </a:r>
                      <a:r>
                        <a:rPr kumimoji="0" lang="pt-P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de planejamento</a:t>
                      </a: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desenvolvimento e investimento das infraestruturas, mas também em acções de optimização de processos de gestão</a:t>
                      </a:r>
                    </a:p>
                    <a:p>
                      <a:pPr marL="381000" marR="0" lvl="0" indent="-381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Dificuldades no processo institucional de relacionamento das AP e dos concessionários com o Regulador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932">
                <a:tc>
                  <a:txBody>
                    <a:bodyPr/>
                    <a:lstStyle/>
                    <a:p>
                      <a:pPr marL="381000" marR="0" lvl="0" indent="-381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pt-P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D9E0A578-1900-42E7-99B3-13F33D4C9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5" y="115888"/>
            <a:ext cx="66247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3. Novos desafios para a Gestão e a Competitividade nos Portos: </a:t>
            </a:r>
          </a:p>
          <a:p>
            <a:pPr marL="0" indent="0" algn="r" eaLnBrk="1" hangingPunct="1"/>
            <a:r>
              <a:rPr lang="pt-PT" altLang="pt-PT" b="1" dirty="0">
                <a:latin typeface="Calibri" panose="020F0502020204030204" pitchFamily="34" charset="0"/>
              </a:rPr>
              <a:t>O papel da Regulação</a:t>
            </a:r>
          </a:p>
        </p:txBody>
      </p:sp>
    </p:spTree>
    <p:extLst>
      <p:ext uri="{BB962C8B-B14F-4D97-AF65-F5344CB8AC3E}">
        <p14:creationId xmlns:p14="http://schemas.microsoft.com/office/powerpoint/2010/main" val="2217665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Slide Number Placeholder 9">
            <a:extLst>
              <a:ext uri="{FF2B5EF4-FFF2-40B4-BE49-F238E27FC236}">
                <a16:creationId xmlns:a16="http://schemas.microsoft.com/office/drawing/2014/main" id="{77B0B394-55FF-453A-9D10-9D2235DD3EA3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D43E6A08-BDC7-458A-8B27-549E3B8A15D4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24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ED9B5AD-00C5-4C3F-9279-1D36E41C0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798418"/>
              </p:ext>
            </p:extLst>
          </p:nvPr>
        </p:nvGraphicFramePr>
        <p:xfrm>
          <a:off x="107504" y="1124744"/>
          <a:ext cx="8928992" cy="4452937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52937">
                <a:tc>
                  <a:txBody>
                    <a:bodyPr/>
                    <a:lstStyle/>
                    <a:p>
                      <a:pPr marL="381000" indent="-381000"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PT" sz="24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Perspetivas para a Regulação no contexto da Governança:</a:t>
                      </a:r>
                    </a:p>
                    <a:p>
                      <a:pPr marL="381000" indent="-38100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pt-PT" sz="2000" b="1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381000" indent="-381000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PT" sz="2000" b="1" u="sng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Em relação ao modelo de governança no sector portuário:</a:t>
                      </a:r>
                    </a:p>
                    <a:p>
                      <a:pPr marL="381000" indent="-38100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pt-PT" sz="2000" b="1" i="1" u="sng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381000" indent="-38100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pt-P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Incentivar o envolvimento dos diferentes agentes económicos na discussão e </a:t>
                      </a:r>
                      <a:r>
                        <a:rPr lang="pt-PT" sz="20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correcção de obrigações e procedimentos burocráticos</a:t>
                      </a:r>
                      <a:endParaRPr lang="pt-PT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81000" indent="-38100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pt-PT" sz="20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Melhorar o processo de regulação das actividades portuárias</a:t>
                      </a:r>
                      <a:r>
                        <a:rPr lang="pt-P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de forma a criar as condições de monitorização de preços e tarifas praticados</a:t>
                      </a:r>
                    </a:p>
                    <a:p>
                      <a:pPr marL="381000" indent="-38100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pt-PT" sz="20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Desenvolver acções de promoção e marketing</a:t>
                      </a:r>
                      <a:r>
                        <a:rPr lang="pt-P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apoiando iniciativas próprias dos concessionários operadores portuários, envolvendo outros agentes económicos e considerando a efectiva capacidade dos primeiros para a gestão dos terminais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87750ED2-3D34-4B54-92C4-AADCC0AF1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5" y="116632"/>
            <a:ext cx="66247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4. Novos desafios para a Gestão e a Governança nos Portos:</a:t>
            </a:r>
          </a:p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O Papel da Regulação</a:t>
            </a:r>
          </a:p>
        </p:txBody>
      </p:sp>
    </p:spTree>
    <p:extLst>
      <p:ext uri="{BB962C8B-B14F-4D97-AF65-F5344CB8AC3E}">
        <p14:creationId xmlns:p14="http://schemas.microsoft.com/office/powerpoint/2010/main" val="3219979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Slide Number Placeholder 9">
            <a:extLst>
              <a:ext uri="{FF2B5EF4-FFF2-40B4-BE49-F238E27FC236}">
                <a16:creationId xmlns:a16="http://schemas.microsoft.com/office/drawing/2014/main" id="{77B0B394-55FF-453A-9D10-9D2235DD3EA3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D43E6A08-BDC7-458A-8B27-549E3B8A15D4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25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2B8449A-1691-4AA2-BE2C-B9DACAF8C7B9}"/>
              </a:ext>
            </a:extLst>
          </p:cNvPr>
          <p:cNvSpPr txBox="1">
            <a:spLocks noChangeArrowheads="1"/>
          </p:cNvSpPr>
          <p:nvPr/>
        </p:nvSpPr>
        <p:spPr>
          <a:xfrm>
            <a:off x="971600" y="1340768"/>
            <a:ext cx="7560840" cy="4336504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Clr>
                <a:srgbClr val="FF3300"/>
              </a:buClr>
              <a:buSzPct val="85000"/>
              <a:buFont typeface="Arial" pitchFamily="34" charset="0"/>
              <a:buNone/>
            </a:pPr>
            <a:r>
              <a:rPr lang="pt-PT" altLang="pt-PT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Fatores que influenciam a competitividade nos portos:</a:t>
            </a:r>
            <a:endParaRPr lang="pt-PT" altLang="pt-PT" sz="20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76250" indent="-476250">
              <a:lnSpc>
                <a:spcPct val="120000"/>
              </a:lnSpc>
              <a:buClr>
                <a:srgbClr val="FF3300"/>
              </a:buClr>
              <a:buSzPct val="85000"/>
              <a:buFont typeface="Wingdings" panose="05000000000000000000" pitchFamily="2" charset="2"/>
              <a:buChar char="£"/>
            </a:pPr>
            <a:endParaRPr lang="pt-PT" altLang="pt-PT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4350" indent="-514350">
              <a:lnSpc>
                <a:spcPct val="120000"/>
              </a:lnSpc>
              <a:buSzPct val="85000"/>
              <a:buFont typeface="+mj-lt"/>
              <a:buAutoNum type="romanUcPeriod"/>
            </a:pPr>
            <a:r>
              <a:rPr lang="pt-PT" altLang="pt-PT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Eficiência do Porto</a:t>
            </a:r>
            <a:endParaRPr lang="pt-PT" altLang="pt-PT" sz="2400" b="1" dirty="0"/>
          </a:p>
          <a:p>
            <a:pPr marL="514350" indent="-514350">
              <a:lnSpc>
                <a:spcPct val="120000"/>
              </a:lnSpc>
              <a:spcBef>
                <a:spcPct val="100000"/>
              </a:spcBef>
              <a:buSzPct val="85000"/>
              <a:buFont typeface="+mj-lt"/>
              <a:buAutoNum type="romanUcPeriod"/>
            </a:pPr>
            <a:r>
              <a:rPr lang="pt-PT" altLang="pt-PT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Factores Institucionais de Sucesso</a:t>
            </a:r>
          </a:p>
          <a:p>
            <a:pPr marL="514350" indent="-514350">
              <a:lnSpc>
                <a:spcPct val="120000"/>
              </a:lnSpc>
              <a:spcBef>
                <a:spcPct val="100000"/>
              </a:spcBef>
              <a:buSzPct val="85000"/>
              <a:buFont typeface="+mj-lt"/>
              <a:buAutoNum type="romanUcPeriod"/>
            </a:pPr>
            <a:r>
              <a:rPr lang="pt-PT" altLang="pt-PT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Controlo de Preços e Tarifas</a:t>
            </a:r>
          </a:p>
          <a:p>
            <a:pPr marL="514350" indent="-514350">
              <a:lnSpc>
                <a:spcPct val="120000"/>
              </a:lnSpc>
              <a:spcBef>
                <a:spcPct val="100000"/>
              </a:spcBef>
              <a:buSzPct val="85000"/>
              <a:buFont typeface="+mj-lt"/>
              <a:buAutoNum type="romanUcPeriod"/>
            </a:pPr>
            <a:r>
              <a:rPr lang="pt-PT" altLang="pt-PT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Qualidade do Serviço Prestado</a:t>
            </a:r>
          </a:p>
          <a:p>
            <a:pPr marL="0" indent="0" algn="r">
              <a:lnSpc>
                <a:spcPct val="120000"/>
              </a:lnSpc>
              <a:spcBef>
                <a:spcPct val="100000"/>
              </a:spcBef>
              <a:buSzPct val="85000"/>
              <a:buFont typeface="Arial" pitchFamily="34" charset="0"/>
              <a:buNone/>
            </a:pPr>
            <a:endParaRPr lang="pt-PT" altLang="pt-PT" sz="1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r">
              <a:lnSpc>
                <a:spcPct val="120000"/>
              </a:lnSpc>
              <a:spcBef>
                <a:spcPct val="100000"/>
              </a:spcBef>
              <a:buSzPct val="85000"/>
              <a:buFont typeface="Arial" pitchFamily="34" charset="0"/>
              <a:buNone/>
            </a:pPr>
            <a:r>
              <a:rPr lang="pt-PT" altLang="pt-PT" sz="14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Fonte: Amadeu Rocha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78A81E5-1DF8-431D-9957-536F3F8AF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5" y="115888"/>
            <a:ext cx="66247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5. A Governança nos Portos e Desafios para a Competitividade</a:t>
            </a:r>
          </a:p>
        </p:txBody>
      </p:sp>
    </p:spTree>
    <p:extLst>
      <p:ext uri="{BB962C8B-B14F-4D97-AF65-F5344CB8AC3E}">
        <p14:creationId xmlns:p14="http://schemas.microsoft.com/office/powerpoint/2010/main" val="261352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8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200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Slide Number Placeholder 9">
            <a:extLst>
              <a:ext uri="{FF2B5EF4-FFF2-40B4-BE49-F238E27FC236}">
                <a16:creationId xmlns:a16="http://schemas.microsoft.com/office/drawing/2014/main" id="{77B0B394-55FF-453A-9D10-9D2235DD3EA3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D43E6A08-BDC7-458A-8B27-549E3B8A15D4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26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2B8449A-1691-4AA2-BE2C-B9DACAF8C7B9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908720"/>
            <a:ext cx="7560840" cy="648072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100000"/>
              </a:spcBef>
              <a:buSzPct val="85000"/>
              <a:buNone/>
            </a:pPr>
            <a:r>
              <a:rPr lang="pt-PT" altLang="pt-PT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I. Eficiência do porto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78A81E5-1DF8-431D-9957-536F3F8AF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5" y="115888"/>
            <a:ext cx="66247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5. A Governança nos Portos e Desafios para a Competitividade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74956C3-1944-4BAB-9AD0-ED23302721B7}"/>
              </a:ext>
            </a:extLst>
          </p:cNvPr>
          <p:cNvSpPr txBox="1">
            <a:spLocks noChangeArrowheads="1"/>
          </p:cNvSpPr>
          <p:nvPr/>
        </p:nvSpPr>
        <p:spPr>
          <a:xfrm>
            <a:off x="539551" y="1772816"/>
            <a:ext cx="8352929" cy="3888432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  <a:buSzPct val="90000"/>
              <a:buFont typeface="Wingdings" panose="05000000000000000000" pitchFamily="2" charset="2"/>
              <a:buChar char="ü"/>
            </a:pPr>
            <a:r>
              <a:rPr lang="pt-PT" altLang="pt-PT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Performance operacional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90000"/>
              <a:buFont typeface="Wingdings" panose="05000000000000000000" pitchFamily="2" charset="2"/>
              <a:buChar char="ü"/>
            </a:pPr>
            <a:r>
              <a:rPr lang="pt-PT" altLang="pt-PT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Qualidade da infra-estrutura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90000"/>
              <a:buFont typeface="Wingdings" panose="05000000000000000000" pitchFamily="2" charset="2"/>
              <a:buChar char="ü"/>
            </a:pPr>
            <a:r>
              <a:rPr lang="pt-PT" altLang="pt-PT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Grau de segurança das operações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90000"/>
              <a:buFont typeface="Wingdings" panose="05000000000000000000" pitchFamily="2" charset="2"/>
              <a:buChar char="ü"/>
            </a:pPr>
            <a:r>
              <a:rPr lang="pt-PT" altLang="pt-PT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Indicadores de desempenho</a:t>
            </a:r>
          </a:p>
          <a:p>
            <a:pPr marL="857250" lvl="1">
              <a:lnSpc>
                <a:spcPct val="120000"/>
              </a:lnSpc>
              <a:spcBef>
                <a:spcPct val="70000"/>
              </a:spcBef>
              <a:buClr>
                <a:srgbClr val="99CC00"/>
              </a:buClr>
              <a:buFont typeface="Calibri" panose="020F0502020204030204" pitchFamily="34" charset="0"/>
              <a:buChar char="•"/>
            </a:pPr>
            <a:r>
              <a:rPr lang="pt-PT" altLang="pt-PT" sz="1800" b="1" i="1" dirty="0"/>
              <a:t>Tempo de permanência / rotação do navio </a:t>
            </a:r>
            <a:r>
              <a:rPr lang="pt-PT" altLang="pt-PT" sz="1800" dirty="0"/>
              <a:t>(Espera, operação e atendimento)</a:t>
            </a:r>
          </a:p>
          <a:p>
            <a:pPr marL="857250" lvl="1">
              <a:spcBef>
                <a:spcPct val="50000"/>
              </a:spcBef>
              <a:buClr>
                <a:srgbClr val="99CC00"/>
              </a:buClr>
              <a:buFont typeface="Calibri" panose="020F0502020204030204" pitchFamily="34" charset="0"/>
              <a:buChar char="•"/>
            </a:pPr>
            <a:r>
              <a:rPr lang="pt-PT" altLang="pt-PT" sz="1800" b="1" i="1" dirty="0"/>
              <a:t>Nº de movimentos por hora do navio em porto</a:t>
            </a:r>
          </a:p>
          <a:p>
            <a:pPr marL="857250" lvl="1">
              <a:spcBef>
                <a:spcPct val="50000"/>
              </a:spcBef>
              <a:buClr>
                <a:srgbClr val="99CC00"/>
              </a:buClr>
              <a:buFont typeface="Calibri" panose="020F0502020204030204" pitchFamily="34" charset="0"/>
              <a:buChar char="•"/>
            </a:pPr>
            <a:r>
              <a:rPr lang="pt-PT" altLang="pt-PT" sz="1800" b="1" i="1" dirty="0"/>
              <a:t>Nº de movimentos por área total do terminal</a:t>
            </a:r>
          </a:p>
          <a:p>
            <a:pPr marL="857250" lvl="1">
              <a:spcBef>
                <a:spcPct val="50000"/>
              </a:spcBef>
              <a:buClr>
                <a:srgbClr val="99CC00"/>
              </a:buClr>
              <a:buFont typeface="Calibri" panose="020F0502020204030204" pitchFamily="34" charset="0"/>
              <a:buChar char="•"/>
            </a:pPr>
            <a:r>
              <a:rPr lang="pt-PT" altLang="pt-PT" sz="1800" b="1" i="1" dirty="0"/>
              <a:t>Tempo de permanência / rotação do camião / vagão</a:t>
            </a:r>
          </a:p>
          <a:p>
            <a:pPr marL="857250" lvl="1">
              <a:spcBef>
                <a:spcPct val="50000"/>
              </a:spcBef>
              <a:buClr>
                <a:srgbClr val="99CC00"/>
              </a:buClr>
              <a:buFont typeface="Calibri" panose="020F0502020204030204" pitchFamily="34" charset="0"/>
              <a:buChar char="•"/>
            </a:pPr>
            <a:r>
              <a:rPr lang="pt-PT" altLang="pt-PT" sz="1800" b="1" i="1" dirty="0"/>
              <a:t>Tempo de permanência das cargas no terminal </a:t>
            </a:r>
          </a:p>
        </p:txBody>
      </p:sp>
    </p:spTree>
    <p:extLst>
      <p:ext uri="{BB962C8B-B14F-4D97-AF65-F5344CB8AC3E}">
        <p14:creationId xmlns:p14="http://schemas.microsoft.com/office/powerpoint/2010/main" val="107835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6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4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2000"/>
      <p:bldP spid="7" grpId="0" build="p" autoUpdateAnimBg="0" advAuto="200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Slide Number Placeholder 9">
            <a:extLst>
              <a:ext uri="{FF2B5EF4-FFF2-40B4-BE49-F238E27FC236}">
                <a16:creationId xmlns:a16="http://schemas.microsoft.com/office/drawing/2014/main" id="{77B0B394-55FF-453A-9D10-9D2235DD3EA3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D43E6A08-BDC7-458A-8B27-549E3B8A15D4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27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2B8449A-1691-4AA2-BE2C-B9DACAF8C7B9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908720"/>
            <a:ext cx="7560840" cy="648072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100000"/>
              </a:spcBef>
              <a:buSzPct val="85000"/>
              <a:buNone/>
            </a:pPr>
            <a:r>
              <a:rPr lang="pt-PT" altLang="pt-PT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II. Fatores Institucionais de Sucesso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78A81E5-1DF8-431D-9957-536F3F8AF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5" y="115888"/>
            <a:ext cx="66247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5. A Governança nos Portos e Desafios para a Competitividade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DF8D79-9FCC-418D-A65E-90E3EDEE7469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276872"/>
            <a:ext cx="8382000" cy="41148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altLang="pt-PT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Ambiente institucional favorável ao desenvolvimento.</a:t>
            </a:r>
          </a:p>
          <a:p>
            <a:pPr>
              <a:lnSpc>
                <a:spcPct val="120000"/>
              </a:lnSpc>
              <a:spcBef>
                <a:spcPct val="5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altLang="pt-PT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Sintonia dos agentes privados e públicos quanto à estratégia de desenvolvimento do porto.</a:t>
            </a:r>
          </a:p>
          <a:p>
            <a:pPr>
              <a:lnSpc>
                <a:spcPct val="120000"/>
              </a:lnSpc>
              <a:spcBef>
                <a:spcPct val="5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altLang="pt-PT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Estrutura organizacional: apoio à articulação entre as diferentes entidades públicas e privadas (existência de comunidade portuária).</a:t>
            </a:r>
          </a:p>
          <a:p>
            <a:pPr>
              <a:lnSpc>
                <a:spcPct val="120000"/>
              </a:lnSpc>
              <a:spcBef>
                <a:spcPct val="5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altLang="pt-PT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Coordenação e articulação das autoridades públicas que atuam nos portos.</a:t>
            </a:r>
          </a:p>
          <a:p>
            <a:pPr>
              <a:lnSpc>
                <a:spcPct val="120000"/>
              </a:lnSpc>
              <a:spcBef>
                <a:spcPct val="5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altLang="pt-PT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Incentivos governamentais: financiamento e isenções fiscais.</a:t>
            </a:r>
          </a:p>
        </p:txBody>
      </p:sp>
    </p:spTree>
    <p:extLst>
      <p:ext uri="{BB962C8B-B14F-4D97-AF65-F5344CB8AC3E}">
        <p14:creationId xmlns:p14="http://schemas.microsoft.com/office/powerpoint/2010/main" val="239792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6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4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6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2000"/>
      <p:bldP spid="8" grpId="0" build="p" autoUpdateAnimBg="0" advAuto="200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Slide Number Placeholder 9">
            <a:extLst>
              <a:ext uri="{FF2B5EF4-FFF2-40B4-BE49-F238E27FC236}">
                <a16:creationId xmlns:a16="http://schemas.microsoft.com/office/drawing/2014/main" id="{77B0B394-55FF-453A-9D10-9D2235DD3EA3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D43E6A08-BDC7-458A-8B27-549E3B8A15D4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28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2B8449A-1691-4AA2-BE2C-B9DACAF8C7B9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908720"/>
            <a:ext cx="7560840" cy="648072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100000"/>
              </a:spcBef>
              <a:buSzPct val="85000"/>
              <a:buNone/>
            </a:pPr>
            <a:r>
              <a:rPr lang="pt-PT" altLang="pt-PT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III. Controlo de preços e tarifas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78A81E5-1DF8-431D-9957-536F3F8AF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5" y="115888"/>
            <a:ext cx="66247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5. A Governança nos Portos e Desafios para a Competitividade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38BA4CCB-8B4F-44B2-8B94-A35464F32539}"/>
              </a:ext>
            </a:extLst>
          </p:cNvPr>
          <p:cNvSpPr txBox="1">
            <a:spLocks/>
          </p:cNvSpPr>
          <p:nvPr/>
        </p:nvSpPr>
        <p:spPr>
          <a:xfrm>
            <a:off x="331914" y="1700808"/>
            <a:ext cx="8488558" cy="3744416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100000"/>
              </a:spcBef>
              <a:buSzPct val="90000"/>
              <a:buFont typeface="Wingdings" panose="05000000000000000000" pitchFamily="2" charset="2"/>
              <a:buChar char="®"/>
            </a:pPr>
            <a:r>
              <a:rPr lang="pt-PT" altLang="pt-PT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CUSTO DA PASSAGEM PORTUÁRIA =</a:t>
            </a:r>
            <a:r>
              <a:rPr lang="pt-PT" altLang="pt-PT" sz="1800" b="1" dirty="0">
                <a:latin typeface="Arial" panose="020B0604020202020204" pitchFamily="34" charset="0"/>
              </a:rPr>
              <a:t> </a:t>
            </a:r>
            <a:r>
              <a:rPr lang="pt-PT" altLang="pt-PT" sz="1800" b="1" dirty="0">
                <a:latin typeface="Arial" panose="020B0604020202020204" pitchFamily="34" charset="0"/>
                <a:sym typeface="Symbol" panose="05050102010706020507" pitchFamily="18" charset="2"/>
              </a:rPr>
              <a:t> </a:t>
            </a:r>
            <a:r>
              <a:rPr lang="pt-PT" altLang="pt-PT" sz="1800" dirty="0">
                <a:latin typeface="Arial" panose="020B0604020202020204" pitchFamily="34" charset="0"/>
              </a:rPr>
              <a:t>custos dos serviços prestados ao navio </a:t>
            </a:r>
            <a:r>
              <a:rPr lang="pt-PT" altLang="pt-PT" sz="1800" dirty="0">
                <a:latin typeface="Arial" panose="020B0604020202020204" pitchFamily="34" charset="0"/>
                <a:sym typeface="Wingdings 2" panose="05020102010507070707" pitchFamily="18" charset="2"/>
              </a:rPr>
              <a:t> </a:t>
            </a:r>
            <a:r>
              <a:rPr lang="pt-PT" altLang="pt-PT" sz="1800" b="1" dirty="0">
                <a:latin typeface="Arial" panose="020B0604020202020204" pitchFamily="34" charset="0"/>
                <a:sym typeface="Symbol" panose="05050102010706020507" pitchFamily="18" charset="2"/>
              </a:rPr>
              <a:t> </a:t>
            </a:r>
            <a:r>
              <a:rPr lang="pt-PT" altLang="pt-PT" sz="1800" dirty="0">
                <a:latin typeface="Arial" panose="020B0604020202020204" pitchFamily="34" charset="0"/>
                <a:sym typeface="Wingdings 2" panose="05020102010507070707" pitchFamily="18" charset="2"/>
              </a:rPr>
              <a:t>custos prestados à mercadoria  custo da imobilização do navio  custo da imobilização da mercadoria.</a:t>
            </a:r>
          </a:p>
          <a:p>
            <a:pPr>
              <a:lnSpc>
                <a:spcPct val="120000"/>
              </a:lnSpc>
              <a:spcBef>
                <a:spcPct val="100000"/>
              </a:spcBef>
              <a:buSzPct val="90000"/>
              <a:buFont typeface="Wingdings" panose="05000000000000000000" pitchFamily="2" charset="2"/>
              <a:buChar char="®"/>
            </a:pPr>
            <a:r>
              <a:rPr lang="pt-PT" altLang="pt-PT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CUSTOS DOS SERVIÇOS PRESTADOS À MERCADORIA:</a:t>
            </a:r>
            <a:r>
              <a:rPr lang="pt-PT" altLang="pt-PT" sz="1800" b="1" dirty="0"/>
              <a:t> </a:t>
            </a:r>
            <a:r>
              <a:rPr lang="pt-PT" altLang="pt-PT" sz="1800" dirty="0">
                <a:sym typeface="Symbol" panose="05050102010706020507" pitchFamily="18" charset="2"/>
              </a:rPr>
              <a:t>faturados ao carregador ou ao armador/transportador marítimo em função da cotação do frete marítimo e da categoria de carga transportada</a:t>
            </a:r>
          </a:p>
          <a:p>
            <a:pPr>
              <a:lnSpc>
                <a:spcPct val="120000"/>
              </a:lnSpc>
              <a:spcBef>
                <a:spcPct val="100000"/>
              </a:spcBef>
              <a:buSzPct val="90000"/>
              <a:buFont typeface="Wingdings" panose="05000000000000000000" pitchFamily="2" charset="2"/>
              <a:buChar char="®"/>
            </a:pPr>
            <a:r>
              <a:rPr lang="pt-PT" altLang="pt-PT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CUSTOS DOS SERVIÇOS PRESTADOS À MERCADORIA:</a:t>
            </a:r>
            <a:r>
              <a:rPr lang="pt-PT" altLang="pt-PT" sz="1800" b="1" dirty="0"/>
              <a:t> </a:t>
            </a:r>
            <a:r>
              <a:rPr lang="pt-PT" altLang="pt-PT" sz="1800" dirty="0">
                <a:sym typeface="Symbol" panose="05050102010706020507" pitchFamily="18" charset="2"/>
              </a:rPr>
              <a:t>faturados ao carregador ou ao armador/transportador marítimo em função do valor do frete marítimo e marítimo e da categoria de carga transportada</a:t>
            </a:r>
          </a:p>
          <a:p>
            <a:pPr marL="0" indent="0">
              <a:lnSpc>
                <a:spcPct val="120000"/>
              </a:lnSpc>
              <a:spcBef>
                <a:spcPct val="100000"/>
              </a:spcBef>
              <a:buSzPct val="90000"/>
              <a:buNone/>
            </a:pPr>
            <a:endParaRPr lang="pt-PT" altLang="pt-PT" sz="1800" dirty="0">
              <a:latin typeface="Arial" panose="020B0604020202020204" pitchFamily="34" charset="0"/>
              <a:sym typeface="Wingdings 2" panose="05020102010507070707" pitchFamily="18" charset="2"/>
            </a:endParaRPr>
          </a:p>
          <a:p>
            <a:pPr>
              <a:lnSpc>
                <a:spcPct val="120000"/>
              </a:lnSpc>
              <a:spcBef>
                <a:spcPct val="100000"/>
              </a:spcBef>
              <a:buSzPct val="90000"/>
              <a:buFont typeface="Wingdings" panose="05000000000000000000" pitchFamily="2" charset="2"/>
              <a:buChar char="®"/>
            </a:pPr>
            <a:endParaRPr lang="pt-PT" altLang="pt-PT" sz="1800" dirty="0">
              <a:latin typeface="Arial" panose="020B0604020202020204" pitchFamily="34" charset="0"/>
              <a:sym typeface="Wingdings 2" panose="05020102010507070707" pitchFamily="18" charset="2"/>
            </a:endParaRPr>
          </a:p>
          <a:p>
            <a:pPr>
              <a:lnSpc>
                <a:spcPct val="120000"/>
              </a:lnSpc>
              <a:spcBef>
                <a:spcPct val="100000"/>
              </a:spcBef>
              <a:buSzPct val="90000"/>
              <a:buFont typeface="Wingdings" panose="05000000000000000000" pitchFamily="2" charset="2"/>
              <a:buChar char="®"/>
            </a:pPr>
            <a:endParaRPr lang="pt-PT" altLang="pt-PT" sz="1800" dirty="0">
              <a:latin typeface="Arial" panose="020B0604020202020204" pitchFamily="34" charset="0"/>
              <a:sym typeface="Wingdings 2" panose="05020102010507070707" pitchFamily="18" charset="2"/>
            </a:endParaRPr>
          </a:p>
          <a:p>
            <a:pPr>
              <a:lnSpc>
                <a:spcPct val="120000"/>
              </a:lnSpc>
              <a:spcBef>
                <a:spcPct val="100000"/>
              </a:spcBef>
              <a:buSzPct val="90000"/>
              <a:buFont typeface="Wingdings" panose="05000000000000000000" pitchFamily="2" charset="2"/>
              <a:buChar char="®"/>
            </a:pPr>
            <a:endParaRPr lang="pt-PT" altLang="pt-PT" sz="1800" dirty="0">
              <a:latin typeface="Arial" panose="020B0604020202020204" pitchFamily="34" charset="0"/>
              <a:sym typeface="Wingdings 2" panose="05020102010507070707" pitchFamily="18" charset="2"/>
            </a:endParaRPr>
          </a:p>
          <a:p>
            <a:pPr>
              <a:lnSpc>
                <a:spcPct val="120000"/>
              </a:lnSpc>
              <a:spcBef>
                <a:spcPct val="100000"/>
              </a:spcBef>
              <a:buSzPct val="90000"/>
              <a:buFont typeface="Wingdings" panose="05000000000000000000" pitchFamily="2" charset="2"/>
              <a:buChar char="®"/>
            </a:pPr>
            <a:endParaRPr lang="pt-PT" altLang="pt-PT" sz="1800" dirty="0">
              <a:latin typeface="Arial" panose="020B0604020202020204" pitchFamily="34" charset="0"/>
              <a:sym typeface="Wingdings 2" panose="05020102010507070707" pitchFamily="18" charset="2"/>
            </a:endParaRPr>
          </a:p>
          <a:p>
            <a:pPr>
              <a:lnSpc>
                <a:spcPct val="120000"/>
              </a:lnSpc>
              <a:spcBef>
                <a:spcPct val="100000"/>
              </a:spcBef>
              <a:buSzPct val="90000"/>
              <a:buFont typeface="Wingdings" panose="05000000000000000000" pitchFamily="2" charset="2"/>
              <a:buChar char="®"/>
            </a:pPr>
            <a:endParaRPr lang="pt-PT" altLang="pt-PT" sz="1800" dirty="0">
              <a:latin typeface="Arial" panose="020B0604020202020204" pitchFamily="34" charset="0"/>
              <a:sym typeface="Wingdings 2" panose="05020102010507070707" pitchFamily="18" charset="2"/>
            </a:endParaRPr>
          </a:p>
          <a:p>
            <a:pPr>
              <a:lnSpc>
                <a:spcPct val="120000"/>
              </a:lnSpc>
              <a:spcBef>
                <a:spcPct val="100000"/>
              </a:spcBef>
              <a:buSzPct val="90000"/>
              <a:buFont typeface="Wingdings" panose="05000000000000000000" pitchFamily="2" charset="2"/>
              <a:buChar char="®"/>
            </a:pPr>
            <a:endParaRPr lang="pt-PT" altLang="pt-PT" sz="1800" dirty="0">
              <a:latin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239D091-8B45-410B-8AB7-7A8188850E6C}"/>
              </a:ext>
            </a:extLst>
          </p:cNvPr>
          <p:cNvSpPr>
            <a:spLocks noChangeArrowheads="1"/>
          </p:cNvSpPr>
          <p:nvPr/>
        </p:nvSpPr>
        <p:spPr bwMode="auto">
          <a:xfrm rot="20908188">
            <a:off x="3921256" y="5414185"/>
            <a:ext cx="457786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/>
            <a:r>
              <a:rPr lang="pt-PT" altLang="pt-PT" b="1" u="sng" dirty="0">
                <a:latin typeface="Calibri" panose="020F0502020204030204" pitchFamily="34" charset="0"/>
              </a:rPr>
              <a:t>Todos os custos são suportados pelo cliente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6993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6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2000"/>
      <p:bldP spid="8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Slide Number Placeholder 9">
            <a:extLst>
              <a:ext uri="{FF2B5EF4-FFF2-40B4-BE49-F238E27FC236}">
                <a16:creationId xmlns:a16="http://schemas.microsoft.com/office/drawing/2014/main" id="{77B0B394-55FF-453A-9D10-9D2235DD3EA3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D43E6A08-BDC7-458A-8B27-549E3B8A15D4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29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2B8449A-1691-4AA2-BE2C-B9DACAF8C7B9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908720"/>
            <a:ext cx="7560840" cy="648072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100000"/>
              </a:spcBef>
              <a:buSzPct val="85000"/>
              <a:buNone/>
            </a:pPr>
            <a:r>
              <a:rPr lang="pt-PT" altLang="pt-PT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IV. Qualidade do serviço prestado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78A81E5-1DF8-431D-9957-536F3F8AF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5" y="115888"/>
            <a:ext cx="66247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5. A Governança nos Portos e Desafios para a Competitividade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8F1AC65-CD21-4961-AC70-EE076B873656}"/>
              </a:ext>
            </a:extLst>
          </p:cNvPr>
          <p:cNvSpPr txBox="1">
            <a:spLocks noChangeArrowheads="1"/>
          </p:cNvSpPr>
          <p:nvPr/>
        </p:nvSpPr>
        <p:spPr>
          <a:xfrm>
            <a:off x="1371600" y="1600200"/>
            <a:ext cx="6934200" cy="3701008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  <a:buSzPct val="90000"/>
              <a:buFont typeface="Wingdings" panose="05000000000000000000" pitchFamily="2" charset="2"/>
              <a:buChar char="Ø"/>
            </a:pPr>
            <a:r>
              <a:rPr lang="pt-PT" altLang="pt-PT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Tempo</a:t>
            </a:r>
          </a:p>
          <a:p>
            <a:pPr>
              <a:lnSpc>
                <a:spcPct val="120000"/>
              </a:lnSpc>
              <a:spcBef>
                <a:spcPct val="50000"/>
              </a:spcBef>
              <a:buSzPct val="90000"/>
              <a:buFont typeface="Wingdings" panose="05000000000000000000" pitchFamily="2" charset="2"/>
              <a:buChar char="Ø"/>
            </a:pPr>
            <a:r>
              <a:rPr lang="pt-PT" altLang="pt-PT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Confiabilidade da entrega</a:t>
            </a:r>
          </a:p>
          <a:p>
            <a:pPr>
              <a:lnSpc>
                <a:spcPct val="120000"/>
              </a:lnSpc>
              <a:spcBef>
                <a:spcPct val="50000"/>
              </a:spcBef>
              <a:buSzPct val="90000"/>
              <a:buFont typeface="Wingdings" panose="05000000000000000000" pitchFamily="2" charset="2"/>
              <a:buChar char="Ø"/>
            </a:pPr>
            <a:r>
              <a:rPr lang="pt-PT" altLang="pt-PT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Acessibilidade / Disponibilidade</a:t>
            </a:r>
          </a:p>
          <a:p>
            <a:pPr>
              <a:lnSpc>
                <a:spcPct val="120000"/>
              </a:lnSpc>
              <a:spcBef>
                <a:spcPct val="50000"/>
              </a:spcBef>
              <a:buSzPct val="90000"/>
              <a:buFont typeface="Wingdings" panose="05000000000000000000" pitchFamily="2" charset="2"/>
              <a:buChar char="Ø"/>
            </a:pPr>
            <a:r>
              <a:rPr lang="pt-PT" altLang="pt-PT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Atendimento e flexibilidade</a:t>
            </a:r>
          </a:p>
          <a:p>
            <a:pPr>
              <a:lnSpc>
                <a:spcPct val="120000"/>
              </a:lnSpc>
              <a:spcBef>
                <a:spcPct val="50000"/>
              </a:spcBef>
              <a:buSzPct val="90000"/>
              <a:buFont typeface="Wingdings" panose="05000000000000000000" pitchFamily="2" charset="2"/>
              <a:buChar char="Ø"/>
            </a:pPr>
            <a:r>
              <a:rPr lang="pt-PT" altLang="pt-PT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Grau de integridade do produto na entrega final</a:t>
            </a:r>
          </a:p>
          <a:p>
            <a:pPr>
              <a:lnSpc>
                <a:spcPct val="120000"/>
              </a:lnSpc>
              <a:spcBef>
                <a:spcPct val="50000"/>
              </a:spcBef>
              <a:buSzPct val="90000"/>
              <a:buFont typeface="Wingdings" panose="05000000000000000000" pitchFamily="2" charset="2"/>
              <a:buChar char="Ø"/>
            </a:pPr>
            <a:r>
              <a:rPr lang="pt-PT" altLang="pt-PT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Segurança</a:t>
            </a:r>
          </a:p>
          <a:p>
            <a:pPr>
              <a:lnSpc>
                <a:spcPct val="120000"/>
              </a:lnSpc>
              <a:spcBef>
                <a:spcPct val="50000"/>
              </a:spcBef>
              <a:buSzPct val="90000"/>
              <a:buFont typeface="Wingdings" panose="05000000000000000000" pitchFamily="2" charset="2"/>
              <a:buChar char="Ø"/>
            </a:pPr>
            <a:r>
              <a:rPr lang="pt-PT" altLang="pt-PT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Agilidade no tratamento da informação (EDI)</a:t>
            </a:r>
          </a:p>
          <a:p>
            <a:pPr>
              <a:lnSpc>
                <a:spcPct val="120000"/>
              </a:lnSpc>
              <a:spcBef>
                <a:spcPct val="50000"/>
              </a:spcBef>
              <a:buSzPct val="90000"/>
              <a:buFont typeface="Wingdings" panose="05000000000000000000" pitchFamily="2" charset="2"/>
              <a:buChar char="Ø"/>
            </a:pPr>
            <a:r>
              <a:rPr lang="pt-PT" altLang="pt-PT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Transparência</a:t>
            </a:r>
            <a:endParaRPr lang="pt-PT" altLang="pt-PT" sz="1800" b="1" i="1" dirty="0"/>
          </a:p>
        </p:txBody>
      </p:sp>
    </p:spTree>
    <p:extLst>
      <p:ext uri="{BB962C8B-B14F-4D97-AF65-F5344CB8AC3E}">
        <p14:creationId xmlns:p14="http://schemas.microsoft.com/office/powerpoint/2010/main" val="34841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6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4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6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9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2000"/>
      <p:bldP spid="7" grpId="0" build="p" autoUpdateAnimBg="0" advAuto="2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27E32CC-A6A9-4313-B63F-4271CBF45E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587631"/>
              </p:ext>
            </p:extLst>
          </p:nvPr>
        </p:nvGraphicFramePr>
        <p:xfrm>
          <a:off x="395536" y="908720"/>
          <a:ext cx="8424936" cy="4922496"/>
        </p:xfrm>
        <a:graphic>
          <a:graphicData uri="http://schemas.openxmlformats.org/drawingml/2006/table">
            <a:tbl>
              <a:tblPr/>
              <a:tblGrid>
                <a:gridCol w="842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84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 GESTÃO NO SECTOR PORTUÁRIO: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DO QUE FALAMOS?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Porto é uma realidade muito complexa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 atividade no porto envolve muitas entidades – “</a:t>
                      </a:r>
                      <a:r>
                        <a:rPr kumimoji="0" lang="pt-PT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Stakeholders</a:t>
                      </a: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”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Estão em causa interesses públicos e privados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Os interesses privados são muitos e sempre contraditórios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Todos querem uma boa gestão do porto, mas cada um tem seus objetivos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 Gestão Pública rege-se por princípios e objetivos bem definidos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 Gestão Privada rege-se por objetivos associados ao interesse dos acionistas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224" name="Slide Number Placeholder 9">
            <a:extLst>
              <a:ext uri="{FF2B5EF4-FFF2-40B4-BE49-F238E27FC236}">
                <a16:creationId xmlns:a16="http://schemas.microsoft.com/office/drawing/2014/main" id="{299F4A11-25C8-46EB-9CB0-C6B6F45F11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8459788" y="6448425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2B07C155-6F29-40BE-9EFB-D151C574D702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/>
              <a:t>3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25" name="Rectangle 3">
            <a:extLst>
              <a:ext uri="{FF2B5EF4-FFF2-40B4-BE49-F238E27FC236}">
                <a16:creationId xmlns:a16="http://schemas.microsoft.com/office/drawing/2014/main" id="{386B82CA-9BBD-4DE3-A860-DF4CC14E9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0867" y="115888"/>
            <a:ext cx="6551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 eaLnBrk="1" hangingPunct="1"/>
            <a:r>
              <a:rPr lang="pt-PT" altLang="pt-PT" b="1" dirty="0">
                <a:latin typeface="Calibri" panose="020F0502020204030204" pitchFamily="34" charset="0"/>
              </a:rPr>
              <a:t>1. Notas prévias de enquadramento</a:t>
            </a:r>
          </a:p>
        </p:txBody>
      </p:sp>
    </p:spTree>
    <p:extLst>
      <p:ext uri="{BB962C8B-B14F-4D97-AF65-F5344CB8AC3E}">
        <p14:creationId xmlns:p14="http://schemas.microsoft.com/office/powerpoint/2010/main" val="42345974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Slide Number Placeholder 9">
            <a:extLst>
              <a:ext uri="{FF2B5EF4-FFF2-40B4-BE49-F238E27FC236}">
                <a16:creationId xmlns:a16="http://schemas.microsoft.com/office/drawing/2014/main" id="{77B0B394-55FF-453A-9D10-9D2235DD3EA3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D43E6A08-BDC7-458A-8B27-549E3B8A15D4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30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78A81E5-1DF8-431D-9957-536F3F8AF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5" y="115888"/>
            <a:ext cx="66247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5. Algumas conclusões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F1565A-8EB5-4702-BB48-EB63B4F9EE64}"/>
              </a:ext>
            </a:extLst>
          </p:cNvPr>
          <p:cNvSpPr txBox="1">
            <a:spLocks/>
          </p:cNvSpPr>
          <p:nvPr/>
        </p:nvSpPr>
        <p:spPr>
          <a:xfrm>
            <a:off x="971600" y="2132856"/>
            <a:ext cx="7560840" cy="3024336"/>
          </a:xfrm>
          <a:prstGeom prst="rect">
            <a:avLst/>
          </a:prstGeom>
          <a:solidFill>
            <a:schemeClr val="bg1">
              <a:alpha val="50000"/>
            </a:schemeClr>
          </a:solidFill>
          <a:ln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t-PT" altLang="pt-PT" sz="2000" b="1" dirty="0"/>
              <a:t>Autorização eletrónica de contentores de importação e exportação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t-PT" altLang="pt-PT" sz="2000" b="1" dirty="0"/>
              <a:t>Sistemas de informação modernos e eficazes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t-PT" altLang="pt-PT" sz="2000" b="1" dirty="0"/>
              <a:t>Acesso a zonas de apoio logístico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t-PT" altLang="pt-PT" sz="2000" b="1" dirty="0"/>
              <a:t>Acessos ao hinterland (frequência e regularidade)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t-PT" altLang="pt-PT" sz="2000" b="1" dirty="0"/>
              <a:t>Serviços logísticos Integrados</a:t>
            </a:r>
            <a:endParaRPr lang="pt-PT" altLang="pt-PT" sz="2000" dirty="0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AE9753FD-3FE1-457A-A3B0-FCAC2FD9ABF5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908720"/>
            <a:ext cx="7560840" cy="648072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100000"/>
              </a:spcBef>
              <a:buSzPct val="85000"/>
              <a:buNone/>
            </a:pPr>
            <a:r>
              <a:rPr lang="pt-PT" altLang="pt-PT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Sobre os Serviços e a Satisfação do Cliente</a:t>
            </a:r>
          </a:p>
          <a:p>
            <a:pPr marL="0" indent="0" algn="r">
              <a:lnSpc>
                <a:spcPct val="120000"/>
              </a:lnSpc>
              <a:spcBef>
                <a:spcPct val="100000"/>
              </a:spcBef>
              <a:buSzPct val="85000"/>
              <a:buNone/>
            </a:pPr>
            <a:endParaRPr lang="pt-PT" altLang="pt-PT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434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 advAuto="2000"/>
      <p:bldP spid="9" grpId="0" build="p" autoUpdateAnimBg="0" advAuto="200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Slide Number Placeholder 9">
            <a:extLst>
              <a:ext uri="{FF2B5EF4-FFF2-40B4-BE49-F238E27FC236}">
                <a16:creationId xmlns:a16="http://schemas.microsoft.com/office/drawing/2014/main" id="{77B0B394-55FF-453A-9D10-9D2235DD3EA3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D43E6A08-BDC7-458A-8B27-549E3B8A15D4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31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78A81E5-1DF8-431D-9957-536F3F8AF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5" y="115888"/>
            <a:ext cx="66247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/>
            <a:r>
              <a:rPr lang="pt-PT" altLang="pt-PT" b="1" dirty="0">
                <a:latin typeface="Calibri" panose="020F0502020204030204" pitchFamily="34" charset="0"/>
              </a:rPr>
              <a:t>5. Algumas conclusões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F1565A-8EB5-4702-BB48-EB63B4F9EE64}"/>
              </a:ext>
            </a:extLst>
          </p:cNvPr>
          <p:cNvSpPr txBox="1">
            <a:spLocks/>
          </p:cNvSpPr>
          <p:nvPr/>
        </p:nvSpPr>
        <p:spPr>
          <a:xfrm>
            <a:off x="971600" y="1988840"/>
            <a:ext cx="7239000" cy="3024336"/>
          </a:xfrm>
          <a:prstGeom prst="rect">
            <a:avLst/>
          </a:prstGeom>
          <a:solidFill>
            <a:schemeClr val="bg1">
              <a:alpha val="50000"/>
            </a:schemeClr>
          </a:solidFill>
          <a:ln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  <a:buNone/>
            </a:pPr>
            <a:endParaRPr lang="pt-PT" altLang="pt-PT" sz="1600" b="1" dirty="0"/>
          </a:p>
          <a:p>
            <a:pPr marL="381000" indent="-38100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pt-PT" sz="2000" b="1" dirty="0">
                <a:cs typeface="Arial" pitchFamily="34" charset="0"/>
              </a:rPr>
              <a:t>Necessidade de Cooperação entre: portos, Administrações Portuárias e Agentes económicos</a:t>
            </a:r>
          </a:p>
          <a:p>
            <a:pPr marL="381000" indent="-3810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ü"/>
            </a:pPr>
            <a:r>
              <a:rPr lang="pt-PT" sz="2000" b="1" dirty="0">
                <a:cs typeface="Arial" pitchFamily="34" charset="0"/>
              </a:rPr>
              <a:t>Integração/articulação de </a:t>
            </a:r>
            <a:r>
              <a:rPr lang="pt-PT" sz="2000" b="1" i="1" dirty="0">
                <a:cs typeface="Arial" pitchFamily="34" charset="0"/>
              </a:rPr>
              <a:t>stakeholders</a:t>
            </a:r>
            <a:endParaRPr lang="pt-PT" sz="2000" b="1" dirty="0">
              <a:cs typeface="Arial" pitchFamily="34" charset="0"/>
            </a:endParaRPr>
          </a:p>
          <a:p>
            <a:pPr marL="381000" indent="-3810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ü"/>
            </a:pPr>
            <a:r>
              <a:rPr lang="pt-PT" sz="2000" b="1" dirty="0">
                <a:cs typeface="Arial" pitchFamily="34" charset="0"/>
              </a:rPr>
              <a:t>Racionalização e otimização de meios</a:t>
            </a:r>
          </a:p>
          <a:p>
            <a:pPr marL="381000" indent="-3810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ü"/>
            </a:pPr>
            <a:r>
              <a:rPr lang="pt-PT" sz="2000" b="1" dirty="0">
                <a:cs typeface="Arial" pitchFamily="34" charset="0"/>
              </a:rPr>
              <a:t>Independência de Gestão com responsabilidade a nível local em cada porto</a:t>
            </a:r>
          </a:p>
          <a:p>
            <a:pPr marL="381000" indent="-381000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ü"/>
            </a:pPr>
            <a:r>
              <a:rPr lang="pt-PT" sz="2000" b="1" dirty="0">
                <a:cs typeface="Arial" pitchFamily="34" charset="0"/>
              </a:rPr>
              <a:t>Regulação eficaz </a:t>
            </a:r>
            <a:r>
              <a:rPr lang="pt-PT" sz="2000" b="1">
                <a:cs typeface="Arial" pitchFamily="34" charset="0"/>
              </a:rPr>
              <a:t>e transparente</a:t>
            </a:r>
            <a:endParaRPr lang="pt-PT" sz="2000" b="1" dirty="0">
              <a:cs typeface="Arial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AE9753FD-3FE1-457A-A3B0-FCAC2FD9ABF5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1052736"/>
            <a:ext cx="7560840" cy="648072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100000"/>
              </a:spcBef>
              <a:buSzPct val="85000"/>
              <a:buNone/>
            </a:pPr>
            <a:r>
              <a:rPr lang="pt-PT" altLang="pt-PT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Sobre a Governança e a Competitividade nos portos</a:t>
            </a:r>
          </a:p>
        </p:txBody>
      </p:sp>
    </p:spTree>
    <p:extLst>
      <p:ext uri="{BB962C8B-B14F-4D97-AF65-F5344CB8AC3E}">
        <p14:creationId xmlns:p14="http://schemas.microsoft.com/office/powerpoint/2010/main" val="148630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 advAuto="2000"/>
      <p:bldP spid="9" grpId="0" build="p" autoUpdateAnimBg="0" advAuto="200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8" name="Slide Number Placeholder 9">
            <a:extLst>
              <a:ext uri="{FF2B5EF4-FFF2-40B4-BE49-F238E27FC236}">
                <a16:creationId xmlns:a16="http://schemas.microsoft.com/office/drawing/2014/main" id="{6DA6C126-F709-4906-B6E7-94D615F4F70C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65C85AF3-0CA9-4C84-A0B5-9D1F7D1D7D93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32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47B42A6-2794-4005-A347-464421BCC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76083"/>
              </p:ext>
            </p:extLst>
          </p:nvPr>
        </p:nvGraphicFramePr>
        <p:xfrm>
          <a:off x="539552" y="1484784"/>
          <a:ext cx="8064500" cy="2940223"/>
        </p:xfrm>
        <a:graphic>
          <a:graphicData uri="http://schemas.openxmlformats.org/drawingml/2006/table">
            <a:tbl>
              <a:tblPr/>
              <a:tblGrid>
                <a:gridCol w="806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40223">
                <a:tc>
                  <a:txBody>
                    <a:bodyPr/>
                    <a:lstStyle/>
                    <a:p>
                      <a:pPr marL="381000" indent="-381000">
                        <a:lnSpc>
                          <a:spcPct val="80000"/>
                        </a:lnSpc>
                      </a:pPr>
                      <a:endParaRPr lang="pt-PT" sz="800" b="1" u="sng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  <a:p>
                      <a:pPr marL="381000" indent="-381000" algn="ctr">
                        <a:lnSpc>
                          <a:spcPct val="80000"/>
                        </a:lnSpc>
                      </a:pPr>
                      <a:r>
                        <a:rPr lang="pt-PT" sz="2400" b="1" u="none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MUITO OBRIGADO</a:t>
                      </a:r>
                    </a:p>
                    <a:p>
                      <a:pPr marL="381000" indent="-381000" algn="ctr">
                        <a:lnSpc>
                          <a:spcPct val="80000"/>
                        </a:lnSpc>
                      </a:pPr>
                      <a:endParaRPr lang="pt-PT" sz="2400" b="1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381000" indent="-381000" algn="ctr">
                        <a:lnSpc>
                          <a:spcPct val="80000"/>
                        </a:lnSpc>
                      </a:pPr>
                      <a:endParaRPr lang="pt-PT" sz="2400" b="1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381000" indent="-381000" algn="ctr">
                        <a:lnSpc>
                          <a:spcPct val="80000"/>
                        </a:lnSpc>
                      </a:pPr>
                      <a:endParaRPr lang="pt-PT" sz="2400" b="1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381000" indent="-381000" algn="ctr">
                        <a:lnSpc>
                          <a:spcPct val="80000"/>
                        </a:lnSpc>
                      </a:pPr>
                      <a:endParaRPr lang="pt-PT" sz="2400" b="1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381000" indent="-381000" algn="ctr">
                        <a:lnSpc>
                          <a:spcPct val="80000"/>
                        </a:lnSpc>
                      </a:pPr>
                      <a:endParaRPr lang="pt-PT" sz="2400" b="1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381000" indent="-381000" algn="ctr">
                        <a:lnSpc>
                          <a:spcPct val="80000"/>
                        </a:lnSpc>
                      </a:pPr>
                      <a:r>
                        <a:rPr lang="pt-PT" sz="2400" b="1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  <a:hlinkClick r:id="rId3"/>
                        </a:rPr>
                        <a:t>edm@iscis.edu.pt</a:t>
                      </a:r>
                      <a:r>
                        <a:rPr lang="pt-PT" sz="2400" b="1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381000" indent="-381000" algn="ctr">
                        <a:lnSpc>
                          <a:spcPct val="80000"/>
                        </a:lnSpc>
                      </a:pPr>
                      <a:endParaRPr lang="pt-PT" sz="2400" b="1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381000" indent="-381000" algn="ctr">
                        <a:lnSpc>
                          <a:spcPct val="80000"/>
                        </a:lnSpc>
                      </a:pPr>
                      <a:r>
                        <a:rPr lang="pt-PT" sz="2400" b="1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iscia.edu.dp </a:t>
                      </a:r>
                      <a:endParaRPr lang="pt-PT" sz="200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620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27E32CC-A6A9-4313-B63F-4271CBF45E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724740"/>
              </p:ext>
            </p:extLst>
          </p:nvPr>
        </p:nvGraphicFramePr>
        <p:xfrm>
          <a:off x="323528" y="836712"/>
          <a:ext cx="8532812" cy="4784725"/>
        </p:xfrm>
        <a:graphic>
          <a:graphicData uri="http://schemas.openxmlformats.org/drawingml/2006/table">
            <a:tbl>
              <a:tblPr/>
              <a:tblGrid>
                <a:gridCol w="8532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84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 GOVERNANÇA NO SECTOR PORTUÁRIO: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 QUE REPRESENTA?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 gestão de todos os interesses em presença exige coordenação e integração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 boa Governança pressupõe  uma gestão integrada de todos os interesses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 Governança deve ser liderada por quem está em melhor posição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Administração Portuária reúne as melhores condições para assumir a liderança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 Governança pressupõe processo de Regulação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pt-P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 Governança assume papel essencial nos desafios da competitividade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224" name="Slide Number Placeholder 9">
            <a:extLst>
              <a:ext uri="{FF2B5EF4-FFF2-40B4-BE49-F238E27FC236}">
                <a16:creationId xmlns:a16="http://schemas.microsoft.com/office/drawing/2014/main" id="{299F4A11-25C8-46EB-9CB0-C6B6F45F11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8459788" y="6448425"/>
            <a:ext cx="6842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2B07C155-6F29-40BE-9EFB-D151C574D702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/>
              <a:t>4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3636A37-3614-4675-8755-B75772D9C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0867" y="115888"/>
            <a:ext cx="6551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 eaLnBrk="1" hangingPunct="1"/>
            <a:r>
              <a:rPr lang="pt-PT" altLang="pt-PT" b="1" dirty="0">
                <a:latin typeface="Calibri" panose="020F0502020204030204" pitchFamily="34" charset="0"/>
              </a:rPr>
              <a:t>1. Notas prévias de enquadramento</a:t>
            </a:r>
          </a:p>
        </p:txBody>
      </p:sp>
    </p:spTree>
    <p:extLst>
      <p:ext uri="{BB962C8B-B14F-4D97-AF65-F5344CB8AC3E}">
        <p14:creationId xmlns:p14="http://schemas.microsoft.com/office/powerpoint/2010/main" val="337899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1D46961-D16F-4A74-8F1A-FFAF0D21E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152273"/>
              </p:ext>
            </p:extLst>
          </p:nvPr>
        </p:nvGraphicFramePr>
        <p:xfrm>
          <a:off x="107950" y="1268760"/>
          <a:ext cx="8893175" cy="4475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3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5163">
                <a:tc>
                  <a:txBody>
                    <a:bodyPr/>
                    <a:lstStyle/>
                    <a:p>
                      <a:pPr marL="609600" indent="-609600" algn="r">
                        <a:lnSpc>
                          <a:spcPct val="40000"/>
                        </a:lnSpc>
                      </a:pPr>
                      <a:r>
                        <a:rPr lang="pt-PT" sz="2400" b="1" u="sng" dirty="0">
                          <a:solidFill>
                            <a:schemeClr val="tx1"/>
                          </a:solidFill>
                        </a:rPr>
                        <a:t>Principais tendências para a gestão portuária no final do Séx XX: </a:t>
                      </a:r>
                    </a:p>
                    <a:p>
                      <a:pPr marL="609600" indent="-609600">
                        <a:lnSpc>
                          <a:spcPct val="40000"/>
                        </a:lnSpc>
                        <a:buFont typeface="Webdings" pitchFamily="18" charset="2"/>
                        <a:buNone/>
                      </a:pPr>
                      <a:endParaRPr lang="pt-PT" sz="20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609600" indent="-609600">
                        <a:lnSpc>
                          <a:spcPct val="40000"/>
                        </a:lnSpc>
                      </a:pPr>
                      <a:endParaRPr lang="pt-PT" sz="2000" b="1" dirty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t-PT" sz="1800" b="1" u="sng" dirty="0">
                          <a:solidFill>
                            <a:schemeClr val="tx1"/>
                          </a:solidFill>
                          <a:latin typeface="+mj-lt"/>
                        </a:rPr>
                        <a:t>Liberalização</a:t>
                      </a:r>
                      <a:r>
                        <a:rPr lang="pt-PT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, para promover uma maior capacidade concorrencial dos operadores privados (e entre eles)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t-PT" sz="1800" b="1" u="sng" dirty="0">
                          <a:solidFill>
                            <a:schemeClr val="tx1"/>
                          </a:solidFill>
                          <a:latin typeface="+mj-lt"/>
                        </a:rPr>
                        <a:t>Externalização</a:t>
                      </a:r>
                      <a:r>
                        <a:rPr lang="pt-PT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, para promover o envolvimento do sector privado na gestão portuária e promover/contribuir para  uma sustentada viabilidade financeira do sistema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Adopção de mecanismos de </a:t>
                      </a:r>
                      <a:r>
                        <a:rPr lang="pt-PT" sz="1800" b="1" u="sng" dirty="0">
                          <a:solidFill>
                            <a:schemeClr val="tx1"/>
                          </a:solidFill>
                          <a:latin typeface="+mj-lt"/>
                        </a:rPr>
                        <a:t>regulação</a:t>
                      </a:r>
                      <a:r>
                        <a:rPr lang="pt-PT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 sectorial (técnica, de segurança, ambiental e económica), para monitorização da aplicação de regras uniformes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pt-PT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342900" marR="0" indent="-3429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t-PT" sz="2400" u="sng" baseline="0" dirty="0">
                          <a:solidFill>
                            <a:schemeClr val="tx1"/>
                          </a:solidFill>
                        </a:rPr>
                        <a:t>Diferentes modelos de reformas e de privatização da actividade: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PT" sz="1800" baseline="0" dirty="0">
                          <a:solidFill>
                            <a:schemeClr val="tx1"/>
                          </a:solidFill>
                        </a:rPr>
                        <a:t>Em função das características e do modelo de organização anterior, mas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PT" sz="1800" baseline="0" dirty="0">
                          <a:solidFill>
                            <a:schemeClr val="tx1"/>
                          </a:solidFill>
                        </a:rPr>
                        <a:t>São semelhantes os problemas existentes, os objectivos para as reformas e as decisões quanto às soluções genéricas a adoptar</a:t>
                      </a:r>
                    </a:p>
                  </a:txBody>
                  <a:tcPr marL="91452" marR="91452" marT="45747" marB="4574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26" name="Slide Number Placeholder 9">
            <a:extLst>
              <a:ext uri="{FF2B5EF4-FFF2-40B4-BE49-F238E27FC236}">
                <a16:creationId xmlns:a16="http://schemas.microsoft.com/office/drawing/2014/main" id="{65F86219-81AE-46DB-9F9A-5914E2DB4E3A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D0DFB0AF-657E-49BC-898A-B733735830CE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5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042DA99-E7B7-41F6-84F3-DCBAD6CCF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0867" y="115888"/>
            <a:ext cx="6551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 eaLnBrk="1" hangingPunct="1"/>
            <a:r>
              <a:rPr lang="pt-PT" altLang="pt-PT" b="1" dirty="0">
                <a:latin typeface="Calibri" panose="020F0502020204030204" pitchFamily="34" charset="0"/>
              </a:rPr>
              <a:t>2. A Gestão nos Portos: Modelos de Gestão</a:t>
            </a:r>
          </a:p>
        </p:txBody>
      </p:sp>
    </p:spTree>
    <p:extLst>
      <p:ext uri="{BB962C8B-B14F-4D97-AF65-F5344CB8AC3E}">
        <p14:creationId xmlns:p14="http://schemas.microsoft.com/office/powerpoint/2010/main" val="2451132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D9DB62B-ABE8-4A11-A41A-D3ADB22CE7A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64492" y="832969"/>
          <a:ext cx="8027988" cy="43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7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PT" sz="2000" u="sng" baseline="0" dirty="0">
                          <a:solidFill>
                            <a:schemeClr val="tx1"/>
                          </a:solidFill>
                        </a:rPr>
                        <a:t>PERSPECTIVAS PARA A GESTÃO E A GOVERNANÇA NOS PORTOS</a:t>
                      </a:r>
                    </a:p>
                  </a:txBody>
                  <a:tcPr marL="91435" marR="91435" marT="45694" marB="4569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36" name="Slide Number Placeholder 9">
            <a:extLst>
              <a:ext uri="{FF2B5EF4-FFF2-40B4-BE49-F238E27FC236}">
                <a16:creationId xmlns:a16="http://schemas.microsoft.com/office/drawing/2014/main" id="{4DBA76C1-8E99-4F11-AEA4-F2930B8268E2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A2E8CB21-65D1-48F0-8488-94F7A43A12E8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6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537" name="Rectangle 18">
            <a:extLst>
              <a:ext uri="{FF2B5EF4-FFF2-40B4-BE49-F238E27FC236}">
                <a16:creationId xmlns:a16="http://schemas.microsoft.com/office/drawing/2014/main" id="{10B78465-CF9F-4771-8893-AAE2BF83D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096" y="5877272"/>
            <a:ext cx="35067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PT" altLang="pt-PT" sz="1200" b="1" i="1" dirty="0"/>
              <a:t>Fonte: Adaptado de Brooks e Culinane (2007)</a:t>
            </a:r>
            <a:endParaRPr lang="pt-PT" altLang="pt-PT" sz="1200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1220D8F-822B-44D4-A996-C5CF8F946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0867" y="115888"/>
            <a:ext cx="6551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 eaLnBrk="1" hangingPunct="1"/>
            <a:r>
              <a:rPr lang="pt-PT" altLang="pt-PT" b="1" dirty="0">
                <a:latin typeface="Calibri" panose="020F0502020204030204" pitchFamily="34" charset="0"/>
              </a:rPr>
              <a:t>2. A Gestão nos Portos: Modelos de Gestão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809E0723-D2BF-4C40-B72A-D2CE04C97610}"/>
              </a:ext>
            </a:extLst>
          </p:cNvPr>
          <p:cNvSpPr txBox="1">
            <a:spLocks/>
          </p:cNvSpPr>
          <p:nvPr/>
        </p:nvSpPr>
        <p:spPr>
          <a:xfrm>
            <a:off x="609600" y="1600200"/>
            <a:ext cx="80772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Clr>
                <a:srgbClr val="FF3300"/>
              </a:buClr>
              <a:buSzPct val="90000"/>
              <a:buFont typeface="Arial" pitchFamily="34" charset="0"/>
              <a:buNone/>
            </a:pPr>
            <a:r>
              <a:rPr lang="pt-PT" altLang="pt-PT" sz="2200" b="1" dirty="0"/>
              <a:t>Os diferentes modelos-tipo de gestão do porto são distinguidos pelas seguintes características:</a:t>
            </a:r>
          </a:p>
          <a:p>
            <a:pPr lvl="1">
              <a:lnSpc>
                <a:spcPct val="135000"/>
              </a:lnSpc>
              <a:spcBef>
                <a:spcPct val="100000"/>
              </a:spcBef>
              <a:buFont typeface="Wingdings" panose="05000000000000000000" pitchFamily="2" charset="2"/>
              <a:buChar char="Ø"/>
            </a:pPr>
            <a:r>
              <a:rPr lang="pt-PT" altLang="pt-PT" sz="1800" dirty="0"/>
              <a:t>Provisão pública, privada ou mista dos serviços.</a:t>
            </a:r>
          </a:p>
          <a:p>
            <a:pPr lvl="1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pt-PT" altLang="pt-PT" sz="1800" dirty="0"/>
              <a:t>Orientação local, regional ou nacional.</a:t>
            </a:r>
          </a:p>
          <a:p>
            <a:pPr lvl="1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pt-PT" altLang="pt-PT" sz="1800" dirty="0"/>
              <a:t>Controlo/Posse das infra-estruturas (incluindo os terrenos).</a:t>
            </a:r>
          </a:p>
          <a:p>
            <a:pPr lvl="1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pt-PT" altLang="pt-PT" sz="1800" dirty="0"/>
              <a:t>Controlo/Posse das super-estruturas e equipamentos (em particular do equipamento de movimentação vertical navio-cais e armazéns).</a:t>
            </a:r>
          </a:p>
          <a:p>
            <a:pPr lvl="1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pt-PT" altLang="pt-PT" sz="1800" dirty="0"/>
              <a:t>Estatuto e gestão da mão-de-obra portuária (estivadores).</a:t>
            </a:r>
            <a:endParaRPr lang="pt-PT" altLang="pt-PT" sz="1800" b="1" dirty="0"/>
          </a:p>
        </p:txBody>
      </p:sp>
    </p:spTree>
    <p:extLst>
      <p:ext uri="{BB962C8B-B14F-4D97-AF65-F5344CB8AC3E}">
        <p14:creationId xmlns:p14="http://schemas.microsoft.com/office/powerpoint/2010/main" val="332017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 advAuto="2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Slide Number Placeholder 9">
            <a:extLst>
              <a:ext uri="{FF2B5EF4-FFF2-40B4-BE49-F238E27FC236}">
                <a16:creationId xmlns:a16="http://schemas.microsoft.com/office/drawing/2014/main" id="{62B78D34-6C64-43A8-A545-5335F40BAFE0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80A8749D-0C8A-49DB-A227-75A2E5F01413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7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FE1487D-50BE-411B-95AF-37F5375565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421054"/>
              </p:ext>
            </p:extLst>
          </p:nvPr>
        </p:nvGraphicFramePr>
        <p:xfrm>
          <a:off x="5148064" y="5805264"/>
          <a:ext cx="3745111" cy="288131"/>
        </p:xfrm>
        <a:graphic>
          <a:graphicData uri="http://schemas.openxmlformats.org/drawingml/2006/table">
            <a:tbl>
              <a:tblPr/>
              <a:tblGrid>
                <a:gridCol w="3745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1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Fonte: </a:t>
                      </a:r>
                      <a:r>
                        <a:rPr lang="en-US" sz="1200" b="1" i="1" dirty="0"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The World Bank</a:t>
                      </a:r>
                      <a:r>
                        <a:rPr kumimoji="0" lang="pt-PT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(2007), </a:t>
                      </a:r>
                      <a:r>
                        <a:rPr lang="en-US" sz="1200" b="1" i="1" dirty="0"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Port Reform Toolkit</a:t>
                      </a:r>
                      <a:endParaRPr kumimoji="0" lang="pt-P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49" marR="91449" marT="45678" marB="4567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07C8BAF-24C4-4B1C-AF70-1BE7B800C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708545"/>
              </p:ext>
            </p:extLst>
          </p:nvPr>
        </p:nvGraphicFramePr>
        <p:xfrm>
          <a:off x="1188045" y="2780383"/>
          <a:ext cx="6264275" cy="2736849"/>
        </p:xfrm>
        <a:graphic>
          <a:graphicData uri="http://schemas.openxmlformats.org/drawingml/2006/table">
            <a:tbl>
              <a:tblPr/>
              <a:tblGrid>
                <a:gridCol w="1162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4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9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999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Calibri"/>
                          <a:cs typeface="Times New Roman"/>
                        </a:rPr>
                        <a:t>MODELOS BÁSICOS DE GESTÃO DOS PORTOS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Calibri"/>
                          <a:cs typeface="Times New Roman"/>
                        </a:rPr>
                        <a:t>Tipo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Calibri"/>
                          <a:cs typeface="Times New Roman"/>
                        </a:rPr>
                        <a:t>Infra-estrutura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Calibri"/>
                          <a:cs typeface="Times New Roman"/>
                        </a:rPr>
                        <a:t>Super-estrutura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Calibri"/>
                          <a:cs typeface="Times New Roman"/>
                        </a:rPr>
                        <a:t>Trabalho portuário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Calibri"/>
                          <a:cs typeface="Times New Roman"/>
                        </a:rPr>
                        <a:t>Outras funções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i="1" dirty="0">
                          <a:latin typeface="Arial"/>
                          <a:ea typeface="Calibri"/>
                          <a:cs typeface="Times New Roman"/>
                        </a:rPr>
                        <a:t>Public service port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latin typeface="Arial"/>
                          <a:ea typeface="Calibri"/>
                          <a:cs typeface="Times New Roman"/>
                        </a:rPr>
                        <a:t>Publica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latin typeface="Arial"/>
                          <a:ea typeface="Calibri"/>
                          <a:cs typeface="Times New Roman"/>
                        </a:rPr>
                        <a:t>Publica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latin typeface="Arial"/>
                          <a:ea typeface="Calibri"/>
                          <a:cs typeface="Times New Roman"/>
                        </a:rPr>
                        <a:t>Publico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latin typeface="Arial"/>
                          <a:ea typeface="Calibri"/>
                          <a:cs typeface="Times New Roman"/>
                        </a:rPr>
                        <a:t>Maioritariamente publico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i="1" dirty="0">
                          <a:latin typeface="Arial"/>
                          <a:ea typeface="Calibri"/>
                          <a:cs typeface="Times New Roman"/>
                        </a:rPr>
                        <a:t>Tool port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latin typeface="Arial"/>
                          <a:ea typeface="Calibri"/>
                          <a:cs typeface="Times New Roman"/>
                        </a:rPr>
                        <a:t>Publica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latin typeface="Arial"/>
                          <a:ea typeface="Calibri"/>
                          <a:cs typeface="Times New Roman"/>
                        </a:rPr>
                        <a:t>Publica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i="1" u="sng" dirty="0">
                          <a:latin typeface="Arial"/>
                          <a:ea typeface="Calibri"/>
                          <a:cs typeface="Times New Roman"/>
                        </a:rPr>
                        <a:t>Privado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latin typeface="Arial"/>
                          <a:ea typeface="Calibri"/>
                          <a:cs typeface="Times New Roman"/>
                        </a:rPr>
                        <a:t>Publico/</a:t>
                      </a:r>
                      <a:r>
                        <a:rPr lang="pt-PT" sz="1200" i="1" u="sng" dirty="0">
                          <a:latin typeface="Arial"/>
                          <a:ea typeface="Calibri"/>
                          <a:cs typeface="Times New Roman"/>
                        </a:rPr>
                        <a:t> Privada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i="1" dirty="0">
                          <a:latin typeface="Arial"/>
                          <a:ea typeface="Calibri"/>
                          <a:cs typeface="Times New Roman"/>
                        </a:rPr>
                        <a:t>Landlord port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latin typeface="Arial"/>
                          <a:ea typeface="Calibri"/>
                          <a:cs typeface="Times New Roman"/>
                        </a:rPr>
                        <a:t>Publico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i="1" u="sng" dirty="0">
                          <a:latin typeface="Arial"/>
                          <a:ea typeface="Calibri"/>
                          <a:cs typeface="Times New Roman"/>
                        </a:rPr>
                        <a:t>Privada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i="1" u="sng" dirty="0">
                          <a:latin typeface="Arial"/>
                          <a:ea typeface="Calibri"/>
                          <a:cs typeface="Times New Roman"/>
                        </a:rPr>
                        <a:t>Privado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latin typeface="Arial"/>
                          <a:ea typeface="Calibri"/>
                          <a:cs typeface="Times New Roman"/>
                        </a:rPr>
                        <a:t>Publico/</a:t>
                      </a:r>
                      <a:r>
                        <a:rPr lang="pt-PT" sz="1200" i="1" u="sng" dirty="0">
                          <a:latin typeface="Arial"/>
                          <a:ea typeface="Calibri"/>
                          <a:cs typeface="Times New Roman"/>
                        </a:rPr>
                        <a:t> Privada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i="1" dirty="0">
                          <a:latin typeface="Arial"/>
                          <a:ea typeface="Calibri"/>
                          <a:cs typeface="Times New Roman"/>
                        </a:rPr>
                        <a:t>Private service port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i="1" u="sng" dirty="0">
                          <a:latin typeface="Arial"/>
                          <a:ea typeface="Calibri"/>
                          <a:cs typeface="Times New Roman"/>
                        </a:rPr>
                        <a:t>Privada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i="1" u="sng" dirty="0">
                          <a:latin typeface="Arial"/>
                          <a:ea typeface="Calibri"/>
                          <a:cs typeface="Times New Roman"/>
                        </a:rPr>
                        <a:t>Privada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i="1" u="sng" dirty="0">
                          <a:latin typeface="Arial"/>
                          <a:ea typeface="Calibri"/>
                          <a:cs typeface="Times New Roman"/>
                        </a:rPr>
                        <a:t>Privado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i="1" u="sng" dirty="0">
                          <a:latin typeface="Arial"/>
                          <a:ea typeface="Calibri"/>
                          <a:cs typeface="Times New Roman"/>
                        </a:rPr>
                        <a:t>Maioritariamente Privada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5159DFAC-AB26-4813-838A-B1CB99BE5F4F}"/>
              </a:ext>
            </a:extLst>
          </p:cNvPr>
          <p:cNvSpPr/>
          <p:nvPr/>
        </p:nvSpPr>
        <p:spPr>
          <a:xfrm>
            <a:off x="1115616" y="4581128"/>
            <a:ext cx="1368425" cy="4318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PT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CD90A68-600A-45B6-BE6D-EE6D2996C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949813"/>
              </p:ext>
            </p:extLst>
          </p:nvPr>
        </p:nvGraphicFramePr>
        <p:xfrm>
          <a:off x="468313" y="1124744"/>
          <a:ext cx="8316912" cy="1463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63675">
                <a:tc>
                  <a:txBody>
                    <a:bodyPr/>
                    <a:lstStyle/>
                    <a:p>
                      <a:pPr marL="609600" indent="-609600" algn="ctr">
                        <a:lnSpc>
                          <a:spcPct val="40000"/>
                        </a:lnSpc>
                      </a:pPr>
                      <a:endParaRPr lang="pt-PT" sz="2000" b="1" u="sng" dirty="0">
                        <a:solidFill>
                          <a:schemeClr val="accent2"/>
                        </a:solidFill>
                      </a:endParaRPr>
                    </a:p>
                    <a:p>
                      <a:pPr marL="609600" indent="-609600" algn="ctr">
                        <a:lnSpc>
                          <a:spcPct val="80000"/>
                        </a:lnSpc>
                      </a:pPr>
                      <a:r>
                        <a:rPr lang="pt-PT" sz="2400" b="1" u="sng" dirty="0">
                          <a:solidFill>
                            <a:schemeClr val="tx1"/>
                          </a:solidFill>
                        </a:rPr>
                        <a:t>Evolução dos modelos de gestão:</a:t>
                      </a:r>
                    </a:p>
                    <a:p>
                      <a:pPr marL="609600" indent="-609600">
                        <a:lnSpc>
                          <a:spcPct val="80000"/>
                        </a:lnSpc>
                      </a:pPr>
                      <a:endParaRPr lang="pt-PT" sz="2000" b="1" dirty="0">
                        <a:solidFill>
                          <a:schemeClr val="tx1"/>
                        </a:solidFill>
                      </a:endParaRPr>
                    </a:p>
                    <a:p>
                      <a:pPr marL="609600" indent="-609600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</a:rPr>
                        <a:t>Passagem ao Modelo de </a:t>
                      </a:r>
                      <a:r>
                        <a:rPr lang="pt-PT" sz="2000" b="1" i="1" dirty="0">
                          <a:solidFill>
                            <a:schemeClr val="tx1"/>
                          </a:solidFill>
                        </a:rPr>
                        <a:t>Landlord port</a:t>
                      </a:r>
                    </a:p>
                    <a:p>
                      <a:pPr marL="609600" indent="-609600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endParaRPr lang="pt-PT" sz="1600" b="1" i="1" dirty="0">
                        <a:solidFill>
                          <a:schemeClr val="tx1"/>
                        </a:solidFill>
                      </a:endParaRPr>
                    </a:p>
                    <a:p>
                      <a:pPr marL="609600" indent="-609600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</a:rPr>
                        <a:t>Privatização da gestão portuária, por via das concessões e PPP</a:t>
                      </a:r>
                      <a:endParaRPr lang="pt-PT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40" marB="4574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ectangle 3">
            <a:extLst>
              <a:ext uri="{FF2B5EF4-FFF2-40B4-BE49-F238E27FC236}">
                <a16:creationId xmlns:a16="http://schemas.microsoft.com/office/drawing/2014/main" id="{E065C096-89AC-4C2F-93A4-425C2D83E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0867" y="115888"/>
            <a:ext cx="6551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 eaLnBrk="1" hangingPunct="1"/>
            <a:r>
              <a:rPr lang="pt-PT" altLang="pt-PT" b="1" dirty="0">
                <a:latin typeface="Calibri" panose="020F0502020204030204" pitchFamily="34" charset="0"/>
              </a:rPr>
              <a:t>2. A Gestão nos Portos: Modelos de Gestão</a:t>
            </a:r>
          </a:p>
        </p:txBody>
      </p:sp>
    </p:spTree>
    <p:extLst>
      <p:ext uri="{BB962C8B-B14F-4D97-AF65-F5344CB8AC3E}">
        <p14:creationId xmlns:p14="http://schemas.microsoft.com/office/powerpoint/2010/main" val="1194002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D9DB62B-ABE8-4A11-A41A-D3ADB22CE7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522741"/>
              </p:ext>
            </p:extLst>
          </p:nvPr>
        </p:nvGraphicFramePr>
        <p:xfrm>
          <a:off x="792484" y="692696"/>
          <a:ext cx="8027988" cy="43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7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PT" sz="2000" u="sng" baseline="0" dirty="0">
                          <a:solidFill>
                            <a:schemeClr val="tx1"/>
                          </a:solidFill>
                        </a:rPr>
                        <a:t>PERSPECTIVAS PARA A GESTÃO E A GOVERNANÇA NOS PORTOS:</a:t>
                      </a:r>
                    </a:p>
                  </a:txBody>
                  <a:tcPr marL="91435" marR="91435" marT="45694" marB="4569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36" name="Slide Number Placeholder 9">
            <a:extLst>
              <a:ext uri="{FF2B5EF4-FFF2-40B4-BE49-F238E27FC236}">
                <a16:creationId xmlns:a16="http://schemas.microsoft.com/office/drawing/2014/main" id="{4DBA76C1-8E99-4F11-AEA4-F2930B8268E2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A2E8CB21-65D1-48F0-8488-94F7A43A12E8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8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537" name="Rectangle 18">
            <a:extLst>
              <a:ext uri="{FF2B5EF4-FFF2-40B4-BE49-F238E27FC236}">
                <a16:creationId xmlns:a16="http://schemas.microsoft.com/office/drawing/2014/main" id="{10B78465-CF9F-4771-8893-AAE2BF83D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080" y="5877272"/>
            <a:ext cx="35067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PT" altLang="pt-PT" sz="1200" b="1" i="1" dirty="0"/>
              <a:t>Fonte: Adaptado de Brooks e Culinane (2007)</a:t>
            </a:r>
            <a:endParaRPr lang="pt-PT" altLang="pt-PT" sz="12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4A5F616-D099-493B-84E0-994522F8CAB4}"/>
              </a:ext>
            </a:extLst>
          </p:cNvPr>
          <p:cNvSpPr/>
          <p:nvPr/>
        </p:nvSpPr>
        <p:spPr>
          <a:xfrm>
            <a:off x="2268538" y="1196752"/>
            <a:ext cx="454342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PT" b="1" dirty="0">
                <a:latin typeface="+mn-lt"/>
                <a:cs typeface="Arial" charset="0"/>
              </a:rPr>
              <a:t>UM GUIÃO PARA AS REFORMAS PORTUÁRIAS</a:t>
            </a:r>
          </a:p>
        </p:txBody>
      </p:sp>
      <p:pic>
        <p:nvPicPr>
          <p:cNvPr id="22539" name="Picture 13">
            <a:extLst>
              <a:ext uri="{FF2B5EF4-FFF2-40B4-BE49-F238E27FC236}">
                <a16:creationId xmlns:a16="http://schemas.microsoft.com/office/drawing/2014/main" id="{639AE036-CC8C-4C5B-8B89-BE82C6A16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57" y="1700560"/>
            <a:ext cx="82137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41220D8F-822B-44D4-A996-C5CF8F946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0867" y="115888"/>
            <a:ext cx="6551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 eaLnBrk="1" hangingPunct="1"/>
            <a:r>
              <a:rPr lang="pt-PT" altLang="pt-PT" b="1" dirty="0">
                <a:latin typeface="Calibri" panose="020F0502020204030204" pitchFamily="34" charset="0"/>
              </a:rPr>
              <a:t>2. A Gestão nos Portos: Modelos de Gestão</a:t>
            </a:r>
          </a:p>
        </p:txBody>
      </p:sp>
    </p:spTree>
    <p:extLst>
      <p:ext uri="{BB962C8B-B14F-4D97-AF65-F5344CB8AC3E}">
        <p14:creationId xmlns:p14="http://schemas.microsoft.com/office/powerpoint/2010/main" val="2563424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539397C-E5BA-47CE-A946-2A8036395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00601"/>
              </p:ext>
            </p:extLst>
          </p:nvPr>
        </p:nvGraphicFramePr>
        <p:xfrm>
          <a:off x="767472" y="764952"/>
          <a:ext cx="8125008" cy="43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PT" sz="2000" u="sng" baseline="0" dirty="0">
                          <a:solidFill>
                            <a:schemeClr val="tx1"/>
                          </a:solidFill>
                        </a:rPr>
                        <a:t>DESAFIOS PARA AS RELAÇÕES: GESTÃO PÚBLICA VS. GESTÃO PRIVADA:</a:t>
                      </a:r>
                    </a:p>
                  </a:txBody>
                  <a:tcPr marL="91435" marR="91435" marT="45694" marB="4569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0358912-09C8-4A9C-8BF5-80686E2EC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765778"/>
              </p:ext>
            </p:extLst>
          </p:nvPr>
        </p:nvGraphicFramePr>
        <p:xfrm>
          <a:off x="0" y="1446773"/>
          <a:ext cx="9144000" cy="4646523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46523">
                <a:tc>
                  <a:txBody>
                    <a:bodyPr/>
                    <a:lstStyle/>
                    <a:p>
                      <a:pPr marL="457200" lvl="0" indent="-457200" algn="l">
                        <a:spcAft>
                          <a:spcPts val="1800"/>
                        </a:spcAft>
                        <a:buFont typeface="Arial" pitchFamily="34" charset="0"/>
                        <a:buNone/>
                      </a:pPr>
                      <a:r>
                        <a:rPr lang="pt-PT" sz="20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ALGUNS TÓPICOS DE REFLEXÃO:</a:t>
                      </a:r>
                    </a:p>
                    <a:p>
                      <a:pPr marL="457200" lvl="0" indent="-457200"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pt-PT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 novas políticas económicas para os portos e de desafios estratégicos para as autoridades portuárias (incluindo seu papel face aos novos desafios)</a:t>
                      </a:r>
                    </a:p>
                    <a:p>
                      <a:pPr marL="457200" lvl="0" indent="-457200"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pt-PT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 mudanças organizacionais para os portos, as questões de sua propriedade, seu financiamento e do papel da gestão pública</a:t>
                      </a:r>
                    </a:p>
                    <a:p>
                      <a:pPr marL="457200" lvl="0" indent="-457200"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pt-PT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pt-PT" sz="2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</a:t>
                      </a:r>
                      <a:r>
                        <a:rPr lang="pt-PT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alvaguarda do livre acesso à prestação de serviços portuários, as preocupações sobre a eventual formação de monopólios, e a questão das ajudas de Estado</a:t>
                      </a:r>
                    </a:p>
                    <a:p>
                      <a:pPr marL="457200" lvl="0" indent="-457200"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pt-PT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Os desafios da concorrência inter e intra-portuária, as consequências do aumento da concorrência e a possibilidade de ser gerado excesso de capacidade;</a:t>
                      </a:r>
                    </a:p>
                    <a:p>
                      <a:pPr marL="457200" lvl="0" indent="-457200"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pt-PT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avaliação dos efeitos provocados pelas novas formas de exploração e operação asseguradas pelo sector privado e da apropriação de benefícios na cadeia de valor.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Fonte: </a:t>
                      </a:r>
                      <a:r>
                        <a:rPr lang="en-US" sz="1400" b="1" i="1" kern="1200" dirty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vários autores</a:t>
                      </a:r>
                      <a:endParaRPr lang="pt-PT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422" name="Slide Number Placeholder 9">
            <a:extLst>
              <a:ext uri="{FF2B5EF4-FFF2-40B4-BE49-F238E27FC236}">
                <a16:creationId xmlns:a16="http://schemas.microsoft.com/office/drawing/2014/main" id="{2BD1818D-2E80-49CE-928A-2611D6AD8C4E}"/>
              </a:ext>
            </a:extLst>
          </p:cNvPr>
          <p:cNvSpPr txBox="1">
            <a:spLocks/>
          </p:cNvSpPr>
          <p:nvPr/>
        </p:nvSpPr>
        <p:spPr bwMode="auto">
          <a:xfrm>
            <a:off x="8459788" y="6448425"/>
            <a:ext cx="684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F41890D7-AD11-4D84-A052-2190F423AA50}" type="slidenum">
              <a:rPr lang="pt-PT" altLang="pt-PT" sz="1400" b="1">
                <a:solidFill>
                  <a:srgbClr val="89898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ctr" eaLnBrk="1" hangingPunct="1"/>
              <a:t>9</a:t>
            </a:fld>
            <a:endParaRPr lang="pt-PT" altLang="pt-PT" sz="1400" b="1" dirty="0">
              <a:solidFill>
                <a:srgbClr val="89898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9AE0913-A9F1-485E-AA03-7D5AFEEB0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0867" y="115888"/>
            <a:ext cx="6551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 eaLnBrk="1" hangingPunct="1"/>
            <a:r>
              <a:rPr lang="pt-PT" altLang="pt-PT" b="1" dirty="0">
                <a:latin typeface="Calibri" panose="020F0502020204030204" pitchFamily="34" charset="0"/>
              </a:rPr>
              <a:t>2. A Gestão nos Portos: Modelos de Gestão</a:t>
            </a:r>
          </a:p>
        </p:txBody>
      </p:sp>
    </p:spTree>
    <p:extLst>
      <p:ext uri="{BB962C8B-B14F-4D97-AF65-F5344CB8AC3E}">
        <p14:creationId xmlns:p14="http://schemas.microsoft.com/office/powerpoint/2010/main" val="8949419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2782</Words>
  <Application>Microsoft Office PowerPoint</Application>
  <PresentationFormat>Apresentação no Ecrã (4:3)</PresentationFormat>
  <Paragraphs>431</Paragraphs>
  <Slides>32</Slides>
  <Notes>30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32</vt:i4>
      </vt:variant>
    </vt:vector>
  </HeadingPairs>
  <TitlesOfParts>
    <vt:vector size="42" baseType="lpstr">
      <vt:lpstr>Arial</vt:lpstr>
      <vt:lpstr>Arial</vt:lpstr>
      <vt:lpstr>Arial Black</vt:lpstr>
      <vt:lpstr>Calibri</vt:lpstr>
      <vt:lpstr>Symbol</vt:lpstr>
      <vt:lpstr>Times New Roman</vt:lpstr>
      <vt:lpstr>Webdings</vt:lpstr>
      <vt:lpstr>Wingdings</vt:lpstr>
      <vt:lpstr>Wingdings 2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Nuno Teixeira Carneiro</dc:creator>
  <cp:lastModifiedBy>Eduardo Martins</cp:lastModifiedBy>
  <cp:revision>229</cp:revision>
  <cp:lastPrinted>2017-07-03T19:50:56Z</cp:lastPrinted>
  <dcterms:created xsi:type="dcterms:W3CDTF">2014-04-30T11:12:35Z</dcterms:created>
  <dcterms:modified xsi:type="dcterms:W3CDTF">2017-07-05T03:48:41Z</dcterms:modified>
</cp:coreProperties>
</file>